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2"/>
  </p:notesMasterIdLst>
  <p:sldIdLst>
    <p:sldId id="256" r:id="rId2"/>
    <p:sldId id="271" r:id="rId3"/>
    <p:sldId id="285" r:id="rId4"/>
    <p:sldId id="257" r:id="rId5"/>
    <p:sldId id="275" r:id="rId6"/>
    <p:sldId id="270" r:id="rId7"/>
    <p:sldId id="262" r:id="rId8"/>
    <p:sldId id="282" r:id="rId9"/>
    <p:sldId id="277" r:id="rId10"/>
    <p:sldId id="276" r:id="rId11"/>
    <p:sldId id="283" r:id="rId12"/>
    <p:sldId id="265" r:id="rId13"/>
    <p:sldId id="284" r:id="rId14"/>
    <p:sldId id="269" r:id="rId15"/>
    <p:sldId id="266" r:id="rId16"/>
    <p:sldId id="279" r:id="rId17"/>
    <p:sldId id="280" r:id="rId18"/>
    <p:sldId id="281" r:id="rId19"/>
    <p:sldId id="264"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3" d="100"/>
          <a:sy n="103"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538BD-8660-4E49-A9B5-BC8115D70F23}" type="doc">
      <dgm:prSet loTypeId="urn:microsoft.com/office/officeart/2011/layout/CircleProcess" loCatId="process" qsTypeId="urn:microsoft.com/office/officeart/2005/8/quickstyle/simple5" qsCatId="simple" csTypeId="urn:microsoft.com/office/officeart/2005/8/colors/colorful5" csCatId="colorful" phldr="1"/>
      <dgm:spPr/>
      <dgm:t>
        <a:bodyPr/>
        <a:lstStyle/>
        <a:p>
          <a:endParaRPr lang="en-US"/>
        </a:p>
      </dgm:t>
    </dgm:pt>
    <dgm:pt modelId="{45F8A347-3E84-477E-8B4B-0BF6A77C4580}">
      <dgm:prSet phldrT="[Text]"/>
      <dgm:spPr/>
      <dgm:t>
        <a:bodyPr/>
        <a:lstStyle/>
        <a:p>
          <a:r>
            <a:rPr lang="en-US" dirty="0"/>
            <a:t>Develop Counseling</a:t>
          </a:r>
        </a:p>
      </dgm:t>
    </dgm:pt>
    <dgm:pt modelId="{924F6BA0-6904-47D5-B7F3-D04DEF6C6F51}" type="parTrans" cxnId="{02F3DA33-4867-426B-8A7A-C27089CFD629}">
      <dgm:prSet/>
      <dgm:spPr/>
      <dgm:t>
        <a:bodyPr/>
        <a:lstStyle/>
        <a:p>
          <a:endParaRPr lang="en-US"/>
        </a:p>
      </dgm:t>
    </dgm:pt>
    <dgm:pt modelId="{F7759FF7-0C41-4F79-B41A-E8FD8C3C6DD9}" type="sibTrans" cxnId="{02F3DA33-4867-426B-8A7A-C27089CFD629}">
      <dgm:prSet/>
      <dgm:spPr/>
      <dgm:t>
        <a:bodyPr/>
        <a:lstStyle/>
        <a:p>
          <a:endParaRPr lang="en-US"/>
        </a:p>
      </dgm:t>
    </dgm:pt>
    <dgm:pt modelId="{F19A248E-C22E-41D2-9F58-B830C8D68673}">
      <dgm:prSet phldrT="[Text]"/>
      <dgm:spPr/>
      <dgm:t>
        <a:bodyPr/>
        <a:lstStyle/>
        <a:p>
          <a:r>
            <a:rPr lang="en-US" dirty="0"/>
            <a:t>Provide Read-Ahead/Hand-Outs</a:t>
          </a:r>
        </a:p>
      </dgm:t>
    </dgm:pt>
    <dgm:pt modelId="{B65A53FF-C4B7-4324-8FDC-661462131CE6}" type="parTrans" cxnId="{E4A57F92-1E2B-42D7-A4C5-55BD7D442FCE}">
      <dgm:prSet/>
      <dgm:spPr/>
      <dgm:t>
        <a:bodyPr/>
        <a:lstStyle/>
        <a:p>
          <a:endParaRPr lang="en-US"/>
        </a:p>
      </dgm:t>
    </dgm:pt>
    <dgm:pt modelId="{E7C2B0DA-9AD5-49C1-8A9A-2417D7AC1117}" type="sibTrans" cxnId="{E4A57F92-1E2B-42D7-A4C5-55BD7D442FCE}">
      <dgm:prSet/>
      <dgm:spPr/>
      <dgm:t>
        <a:bodyPr/>
        <a:lstStyle/>
        <a:p>
          <a:endParaRPr lang="en-US"/>
        </a:p>
      </dgm:t>
    </dgm:pt>
    <dgm:pt modelId="{9C2BBEAC-FFA9-445A-9FB1-E5543831687F}">
      <dgm:prSet phldrT="[Text]"/>
      <dgm:spPr/>
      <dgm:t>
        <a:bodyPr/>
        <a:lstStyle/>
        <a:p>
          <a:r>
            <a:rPr lang="en-US" dirty="0"/>
            <a:t>Conduct Counseling</a:t>
          </a:r>
        </a:p>
      </dgm:t>
    </dgm:pt>
    <dgm:pt modelId="{E4A942E4-A0A2-440C-BBAF-91E34F41C9A4}" type="parTrans" cxnId="{374F4CD3-F40C-46B0-A3F6-F560B50B6CD4}">
      <dgm:prSet/>
      <dgm:spPr/>
      <dgm:t>
        <a:bodyPr/>
        <a:lstStyle/>
        <a:p>
          <a:endParaRPr lang="en-US"/>
        </a:p>
      </dgm:t>
    </dgm:pt>
    <dgm:pt modelId="{587844E8-5B9E-40B6-B5AA-71F182D6C88D}" type="sibTrans" cxnId="{374F4CD3-F40C-46B0-A3F6-F560B50B6CD4}">
      <dgm:prSet/>
      <dgm:spPr/>
      <dgm:t>
        <a:bodyPr/>
        <a:lstStyle/>
        <a:p>
          <a:endParaRPr lang="en-US"/>
        </a:p>
      </dgm:t>
    </dgm:pt>
    <dgm:pt modelId="{383FF6FC-E615-422A-9580-962FAE33836B}">
      <dgm:prSet phldrT="[Text]"/>
      <dgm:spPr/>
      <dgm:t>
        <a:bodyPr/>
        <a:lstStyle/>
        <a:p>
          <a:r>
            <a:rPr lang="en-US" dirty="0"/>
            <a:t>Follow-up/Close-out</a:t>
          </a:r>
        </a:p>
      </dgm:t>
    </dgm:pt>
    <dgm:pt modelId="{D7802C03-5546-4D2C-BDBC-F03FB9350E1D}" type="parTrans" cxnId="{9771DB3F-5CF7-4F26-997B-8668D75BBBA4}">
      <dgm:prSet/>
      <dgm:spPr/>
      <dgm:t>
        <a:bodyPr/>
        <a:lstStyle/>
        <a:p>
          <a:endParaRPr lang="en-US"/>
        </a:p>
      </dgm:t>
    </dgm:pt>
    <dgm:pt modelId="{343F0D62-9EEE-4B3B-AC67-E461821FB7C2}" type="sibTrans" cxnId="{9771DB3F-5CF7-4F26-997B-8668D75BBBA4}">
      <dgm:prSet/>
      <dgm:spPr/>
      <dgm:t>
        <a:bodyPr/>
        <a:lstStyle/>
        <a:p>
          <a:endParaRPr lang="en-US"/>
        </a:p>
      </dgm:t>
    </dgm:pt>
    <dgm:pt modelId="{DB4CF9A5-A999-4AC7-A6F0-835E3F7E22A0}">
      <dgm:prSet phldrT="[Text]"/>
      <dgm:spPr/>
      <dgm:t>
        <a:bodyPr/>
        <a:lstStyle/>
        <a:p>
          <a:r>
            <a:rPr lang="en-US" dirty="0"/>
            <a:t>Develop NCOER Support Form</a:t>
          </a:r>
        </a:p>
      </dgm:t>
    </dgm:pt>
    <dgm:pt modelId="{9241E5D3-075A-4E72-ACB3-9AFDA5431240}" type="parTrans" cxnId="{B22E37EE-3D63-4B6E-9D4C-ECB50D8D6E66}">
      <dgm:prSet/>
      <dgm:spPr/>
      <dgm:t>
        <a:bodyPr/>
        <a:lstStyle/>
        <a:p>
          <a:endParaRPr lang="en-US"/>
        </a:p>
      </dgm:t>
    </dgm:pt>
    <dgm:pt modelId="{5117F555-E719-499B-A012-C9F11C3051B3}" type="sibTrans" cxnId="{B22E37EE-3D63-4B6E-9D4C-ECB50D8D6E66}">
      <dgm:prSet/>
      <dgm:spPr/>
      <dgm:t>
        <a:bodyPr/>
        <a:lstStyle/>
        <a:p>
          <a:endParaRPr lang="en-US"/>
        </a:p>
      </dgm:t>
    </dgm:pt>
    <dgm:pt modelId="{0DF1BAC5-19DD-49AC-A105-727B7BAA29DB}">
      <dgm:prSet phldrT="[Text]"/>
      <dgm:spPr/>
      <dgm:t>
        <a:bodyPr/>
        <a:lstStyle/>
        <a:p>
          <a:r>
            <a:rPr lang="en-US" dirty="0"/>
            <a:t>Develop Rating Philosophy</a:t>
          </a:r>
        </a:p>
      </dgm:t>
    </dgm:pt>
    <dgm:pt modelId="{4DA6B05D-04F0-4EDB-B66E-474AFAAF82A9}" type="parTrans" cxnId="{226FF6FC-CDCC-4ECB-AB4D-F19B382BD6DA}">
      <dgm:prSet/>
      <dgm:spPr/>
      <dgm:t>
        <a:bodyPr/>
        <a:lstStyle/>
        <a:p>
          <a:endParaRPr lang="en-US"/>
        </a:p>
      </dgm:t>
    </dgm:pt>
    <dgm:pt modelId="{4BE438C5-590B-41F1-820B-4539FC53F84F}" type="sibTrans" cxnId="{226FF6FC-CDCC-4ECB-AB4D-F19B382BD6DA}">
      <dgm:prSet/>
      <dgm:spPr/>
      <dgm:t>
        <a:bodyPr/>
        <a:lstStyle/>
        <a:p>
          <a:endParaRPr lang="en-US"/>
        </a:p>
      </dgm:t>
    </dgm:pt>
    <dgm:pt modelId="{01FFA4BB-AB40-4721-A639-00B8687B5B83}" type="pres">
      <dgm:prSet presAssocID="{112538BD-8660-4E49-A9B5-BC8115D70F23}" presName="Name0" presStyleCnt="0">
        <dgm:presLayoutVars>
          <dgm:chMax val="11"/>
          <dgm:chPref val="11"/>
          <dgm:dir/>
          <dgm:resizeHandles/>
        </dgm:presLayoutVars>
      </dgm:prSet>
      <dgm:spPr/>
    </dgm:pt>
    <dgm:pt modelId="{6FEFDDAC-6D86-4CE9-82F9-61B112FDF9DC}" type="pres">
      <dgm:prSet presAssocID="{383FF6FC-E615-422A-9580-962FAE33836B}" presName="Accent6" presStyleCnt="0"/>
      <dgm:spPr/>
    </dgm:pt>
    <dgm:pt modelId="{4DD65A42-A40D-4E35-9099-A8BE7B154C75}" type="pres">
      <dgm:prSet presAssocID="{383FF6FC-E615-422A-9580-962FAE33836B}" presName="Accent" presStyleLbl="node1" presStyleIdx="0" presStyleCnt="6"/>
      <dgm:spPr/>
    </dgm:pt>
    <dgm:pt modelId="{6D824EE0-CA5A-4596-A9FD-30F41F6B0A37}" type="pres">
      <dgm:prSet presAssocID="{383FF6FC-E615-422A-9580-962FAE33836B}" presName="ParentBackground6" presStyleCnt="0"/>
      <dgm:spPr/>
    </dgm:pt>
    <dgm:pt modelId="{14DC6F61-A1A2-4B00-8BEE-081E7395CE2D}" type="pres">
      <dgm:prSet presAssocID="{383FF6FC-E615-422A-9580-962FAE33836B}" presName="ParentBackground" presStyleLbl="fgAcc1" presStyleIdx="0" presStyleCnt="6"/>
      <dgm:spPr/>
    </dgm:pt>
    <dgm:pt modelId="{B42092AA-E40B-47B2-B36B-94E1329836A0}" type="pres">
      <dgm:prSet presAssocID="{383FF6FC-E615-422A-9580-962FAE33836B}" presName="Parent6" presStyleLbl="revTx" presStyleIdx="0" presStyleCnt="0">
        <dgm:presLayoutVars>
          <dgm:chMax val="1"/>
          <dgm:chPref val="1"/>
          <dgm:bulletEnabled val="1"/>
        </dgm:presLayoutVars>
      </dgm:prSet>
      <dgm:spPr/>
    </dgm:pt>
    <dgm:pt modelId="{99C02C36-5D93-4F3F-8045-2AE0ECA1C2C5}" type="pres">
      <dgm:prSet presAssocID="{9C2BBEAC-FFA9-445A-9FB1-E5543831687F}" presName="Accent5" presStyleCnt="0"/>
      <dgm:spPr/>
    </dgm:pt>
    <dgm:pt modelId="{5B9191BD-0D51-4A3E-8BAF-B6CF7C19B086}" type="pres">
      <dgm:prSet presAssocID="{9C2BBEAC-FFA9-445A-9FB1-E5543831687F}" presName="Accent" presStyleLbl="node1" presStyleIdx="1" presStyleCnt="6"/>
      <dgm:spPr/>
    </dgm:pt>
    <dgm:pt modelId="{7CD40A66-648E-4277-9A83-A8E0656C9428}" type="pres">
      <dgm:prSet presAssocID="{9C2BBEAC-FFA9-445A-9FB1-E5543831687F}" presName="ParentBackground5" presStyleCnt="0"/>
      <dgm:spPr/>
    </dgm:pt>
    <dgm:pt modelId="{C84B0AF6-96A4-4B12-A9BE-4BAD377A6783}" type="pres">
      <dgm:prSet presAssocID="{9C2BBEAC-FFA9-445A-9FB1-E5543831687F}" presName="ParentBackground" presStyleLbl="fgAcc1" presStyleIdx="1" presStyleCnt="6"/>
      <dgm:spPr/>
    </dgm:pt>
    <dgm:pt modelId="{F1081DF4-FC31-4537-A62B-93755320BEA5}" type="pres">
      <dgm:prSet presAssocID="{9C2BBEAC-FFA9-445A-9FB1-E5543831687F}" presName="Parent5" presStyleLbl="revTx" presStyleIdx="0" presStyleCnt="0">
        <dgm:presLayoutVars>
          <dgm:chMax val="1"/>
          <dgm:chPref val="1"/>
          <dgm:bulletEnabled val="1"/>
        </dgm:presLayoutVars>
      </dgm:prSet>
      <dgm:spPr/>
    </dgm:pt>
    <dgm:pt modelId="{FF55D5B8-DA50-43F4-B70E-8F7DA524F4E9}" type="pres">
      <dgm:prSet presAssocID="{F19A248E-C22E-41D2-9F58-B830C8D68673}" presName="Accent4" presStyleCnt="0"/>
      <dgm:spPr/>
    </dgm:pt>
    <dgm:pt modelId="{4CDD082B-5B94-4551-A17A-73BB2D77F7B4}" type="pres">
      <dgm:prSet presAssocID="{F19A248E-C22E-41D2-9F58-B830C8D68673}" presName="Accent" presStyleLbl="node1" presStyleIdx="2" presStyleCnt="6"/>
      <dgm:spPr/>
    </dgm:pt>
    <dgm:pt modelId="{646AF1D7-0FC8-4BB1-85C4-399C6FA000CD}" type="pres">
      <dgm:prSet presAssocID="{F19A248E-C22E-41D2-9F58-B830C8D68673}" presName="ParentBackground4" presStyleCnt="0"/>
      <dgm:spPr/>
    </dgm:pt>
    <dgm:pt modelId="{9EB98D47-A786-4226-B2CC-907156E28743}" type="pres">
      <dgm:prSet presAssocID="{F19A248E-C22E-41D2-9F58-B830C8D68673}" presName="ParentBackground" presStyleLbl="fgAcc1" presStyleIdx="2" presStyleCnt="6"/>
      <dgm:spPr/>
    </dgm:pt>
    <dgm:pt modelId="{D1D0373A-F386-47F3-8D64-AE34D2E4D5EA}" type="pres">
      <dgm:prSet presAssocID="{F19A248E-C22E-41D2-9F58-B830C8D68673}" presName="Parent4" presStyleLbl="revTx" presStyleIdx="0" presStyleCnt="0">
        <dgm:presLayoutVars>
          <dgm:chMax val="1"/>
          <dgm:chPref val="1"/>
          <dgm:bulletEnabled val="1"/>
        </dgm:presLayoutVars>
      </dgm:prSet>
      <dgm:spPr/>
    </dgm:pt>
    <dgm:pt modelId="{7429C5FB-430A-4ACA-9A20-6C39F97BB8B2}" type="pres">
      <dgm:prSet presAssocID="{0DF1BAC5-19DD-49AC-A105-727B7BAA29DB}" presName="Accent3" presStyleCnt="0"/>
      <dgm:spPr/>
    </dgm:pt>
    <dgm:pt modelId="{67E22EFE-D4AF-40A1-B483-3D6EAD6194DD}" type="pres">
      <dgm:prSet presAssocID="{0DF1BAC5-19DD-49AC-A105-727B7BAA29DB}" presName="Accent" presStyleLbl="node1" presStyleIdx="3" presStyleCnt="6"/>
      <dgm:spPr/>
    </dgm:pt>
    <dgm:pt modelId="{D3320AEE-63E3-47D3-A365-F55ECA9E10D6}" type="pres">
      <dgm:prSet presAssocID="{0DF1BAC5-19DD-49AC-A105-727B7BAA29DB}" presName="ParentBackground3" presStyleCnt="0"/>
      <dgm:spPr/>
    </dgm:pt>
    <dgm:pt modelId="{CB13699B-8B54-435F-98F6-8B35605AABF4}" type="pres">
      <dgm:prSet presAssocID="{0DF1BAC5-19DD-49AC-A105-727B7BAA29DB}" presName="ParentBackground" presStyleLbl="fgAcc1" presStyleIdx="3" presStyleCnt="6"/>
      <dgm:spPr/>
    </dgm:pt>
    <dgm:pt modelId="{C2117219-0E1F-4445-9FD9-522AA41B7F0F}" type="pres">
      <dgm:prSet presAssocID="{0DF1BAC5-19DD-49AC-A105-727B7BAA29DB}" presName="Parent3" presStyleLbl="revTx" presStyleIdx="0" presStyleCnt="0">
        <dgm:presLayoutVars>
          <dgm:chMax val="1"/>
          <dgm:chPref val="1"/>
          <dgm:bulletEnabled val="1"/>
        </dgm:presLayoutVars>
      </dgm:prSet>
      <dgm:spPr/>
    </dgm:pt>
    <dgm:pt modelId="{74A29424-FE6A-4F6B-8FE3-B8035B112CA6}" type="pres">
      <dgm:prSet presAssocID="{DB4CF9A5-A999-4AC7-A6F0-835E3F7E22A0}" presName="Accent2" presStyleCnt="0"/>
      <dgm:spPr/>
    </dgm:pt>
    <dgm:pt modelId="{3A47A494-9549-44BF-9C74-5619E074D19B}" type="pres">
      <dgm:prSet presAssocID="{DB4CF9A5-A999-4AC7-A6F0-835E3F7E22A0}" presName="Accent" presStyleLbl="node1" presStyleIdx="4" presStyleCnt="6"/>
      <dgm:spPr/>
    </dgm:pt>
    <dgm:pt modelId="{944F55D2-8184-4509-A02B-D32F09744239}" type="pres">
      <dgm:prSet presAssocID="{DB4CF9A5-A999-4AC7-A6F0-835E3F7E22A0}" presName="ParentBackground2" presStyleCnt="0"/>
      <dgm:spPr/>
    </dgm:pt>
    <dgm:pt modelId="{423F6512-B62A-411A-AA68-43B8DA8D2E9A}" type="pres">
      <dgm:prSet presAssocID="{DB4CF9A5-A999-4AC7-A6F0-835E3F7E22A0}" presName="ParentBackground" presStyleLbl="fgAcc1" presStyleIdx="4" presStyleCnt="6"/>
      <dgm:spPr/>
    </dgm:pt>
    <dgm:pt modelId="{3CB5FD71-8FA0-448A-B549-03E3556C80DF}" type="pres">
      <dgm:prSet presAssocID="{DB4CF9A5-A999-4AC7-A6F0-835E3F7E22A0}" presName="Parent2" presStyleLbl="revTx" presStyleIdx="0" presStyleCnt="0">
        <dgm:presLayoutVars>
          <dgm:chMax val="1"/>
          <dgm:chPref val="1"/>
          <dgm:bulletEnabled val="1"/>
        </dgm:presLayoutVars>
      </dgm:prSet>
      <dgm:spPr/>
    </dgm:pt>
    <dgm:pt modelId="{43B53ED3-8BB5-400C-AA74-18A5BDB73EED}" type="pres">
      <dgm:prSet presAssocID="{45F8A347-3E84-477E-8B4B-0BF6A77C4580}" presName="Accent1" presStyleCnt="0"/>
      <dgm:spPr/>
    </dgm:pt>
    <dgm:pt modelId="{6F38572E-2F8B-40F0-BFAA-75BB9F2E0D0B}" type="pres">
      <dgm:prSet presAssocID="{45F8A347-3E84-477E-8B4B-0BF6A77C4580}" presName="Accent" presStyleLbl="node1" presStyleIdx="5" presStyleCnt="6"/>
      <dgm:spPr/>
    </dgm:pt>
    <dgm:pt modelId="{CE84D1A3-150E-4841-AFB9-E821338EA4B1}" type="pres">
      <dgm:prSet presAssocID="{45F8A347-3E84-477E-8B4B-0BF6A77C4580}" presName="ParentBackground1" presStyleCnt="0"/>
      <dgm:spPr/>
    </dgm:pt>
    <dgm:pt modelId="{043C231B-CAFB-477D-95F3-87AA4588EB0D}" type="pres">
      <dgm:prSet presAssocID="{45F8A347-3E84-477E-8B4B-0BF6A77C4580}" presName="ParentBackground" presStyleLbl="fgAcc1" presStyleIdx="5" presStyleCnt="6"/>
      <dgm:spPr/>
    </dgm:pt>
    <dgm:pt modelId="{16AAF0A9-77AA-4CFA-AF48-A6C0B6EC3D52}" type="pres">
      <dgm:prSet presAssocID="{45F8A347-3E84-477E-8B4B-0BF6A77C4580}" presName="Parent1" presStyleLbl="revTx" presStyleIdx="0" presStyleCnt="0">
        <dgm:presLayoutVars>
          <dgm:chMax val="1"/>
          <dgm:chPref val="1"/>
          <dgm:bulletEnabled val="1"/>
        </dgm:presLayoutVars>
      </dgm:prSet>
      <dgm:spPr/>
    </dgm:pt>
  </dgm:ptLst>
  <dgm:cxnLst>
    <dgm:cxn modelId="{1BB45A03-5BE0-47C1-881A-F1C22AEF5CD4}" type="presOf" srcId="{0DF1BAC5-19DD-49AC-A105-727B7BAA29DB}" destId="{CB13699B-8B54-435F-98F6-8B35605AABF4}" srcOrd="0" destOrd="0" presId="urn:microsoft.com/office/officeart/2011/layout/CircleProcess"/>
    <dgm:cxn modelId="{E7EF500D-716C-4201-A1E7-ED18136F2ACE}" type="presOf" srcId="{9C2BBEAC-FFA9-445A-9FB1-E5543831687F}" destId="{C84B0AF6-96A4-4B12-A9BE-4BAD377A6783}" srcOrd="0" destOrd="0" presId="urn:microsoft.com/office/officeart/2011/layout/CircleProcess"/>
    <dgm:cxn modelId="{5488F31E-1811-41AB-9331-38E27F3BFC63}" type="presOf" srcId="{9C2BBEAC-FFA9-445A-9FB1-E5543831687F}" destId="{F1081DF4-FC31-4537-A62B-93755320BEA5}" srcOrd="1" destOrd="0" presId="urn:microsoft.com/office/officeart/2011/layout/CircleProcess"/>
    <dgm:cxn modelId="{02F3DA33-4867-426B-8A7A-C27089CFD629}" srcId="{112538BD-8660-4E49-A9B5-BC8115D70F23}" destId="{45F8A347-3E84-477E-8B4B-0BF6A77C4580}" srcOrd="0" destOrd="0" parTransId="{924F6BA0-6904-47D5-B7F3-D04DEF6C6F51}" sibTransId="{F7759FF7-0C41-4F79-B41A-E8FD8C3C6DD9}"/>
    <dgm:cxn modelId="{61EC883F-8C77-4BE5-BD6D-E422C608C809}" type="presOf" srcId="{112538BD-8660-4E49-A9B5-BC8115D70F23}" destId="{01FFA4BB-AB40-4721-A639-00B8687B5B83}" srcOrd="0" destOrd="0" presId="urn:microsoft.com/office/officeart/2011/layout/CircleProcess"/>
    <dgm:cxn modelId="{9771DB3F-5CF7-4F26-997B-8668D75BBBA4}" srcId="{112538BD-8660-4E49-A9B5-BC8115D70F23}" destId="{383FF6FC-E615-422A-9580-962FAE33836B}" srcOrd="5" destOrd="0" parTransId="{D7802C03-5546-4D2C-BDBC-F03FB9350E1D}" sibTransId="{343F0D62-9EEE-4B3B-AC67-E461821FB7C2}"/>
    <dgm:cxn modelId="{7E670B70-B825-47E5-B25A-5F78F0A025C4}" type="presOf" srcId="{45F8A347-3E84-477E-8B4B-0BF6A77C4580}" destId="{043C231B-CAFB-477D-95F3-87AA4588EB0D}" srcOrd="0" destOrd="0" presId="urn:microsoft.com/office/officeart/2011/layout/CircleProcess"/>
    <dgm:cxn modelId="{A9D9DC74-8AAE-48D3-A03C-23A8846B479A}" type="presOf" srcId="{45F8A347-3E84-477E-8B4B-0BF6A77C4580}" destId="{16AAF0A9-77AA-4CFA-AF48-A6C0B6EC3D52}" srcOrd="1" destOrd="0" presId="urn:microsoft.com/office/officeart/2011/layout/CircleProcess"/>
    <dgm:cxn modelId="{D3E1BD58-14AD-47FF-B0F5-BAFE6A089581}" type="presOf" srcId="{383FF6FC-E615-422A-9580-962FAE33836B}" destId="{14DC6F61-A1A2-4B00-8BEE-081E7395CE2D}" srcOrd="0" destOrd="0" presId="urn:microsoft.com/office/officeart/2011/layout/CircleProcess"/>
    <dgm:cxn modelId="{4F079B7F-87E4-4947-A241-A751FC1113D2}" type="presOf" srcId="{F19A248E-C22E-41D2-9F58-B830C8D68673}" destId="{9EB98D47-A786-4226-B2CC-907156E28743}" srcOrd="0" destOrd="0" presId="urn:microsoft.com/office/officeart/2011/layout/CircleProcess"/>
    <dgm:cxn modelId="{E4A57F92-1E2B-42D7-A4C5-55BD7D442FCE}" srcId="{112538BD-8660-4E49-A9B5-BC8115D70F23}" destId="{F19A248E-C22E-41D2-9F58-B830C8D68673}" srcOrd="3" destOrd="0" parTransId="{B65A53FF-C4B7-4324-8FDC-661462131CE6}" sibTransId="{E7C2B0DA-9AD5-49C1-8A9A-2417D7AC1117}"/>
    <dgm:cxn modelId="{E0CDB6A2-23F7-4E44-8EAB-50FECDCD1991}" type="presOf" srcId="{DB4CF9A5-A999-4AC7-A6F0-835E3F7E22A0}" destId="{423F6512-B62A-411A-AA68-43B8DA8D2E9A}" srcOrd="0" destOrd="0" presId="urn:microsoft.com/office/officeart/2011/layout/CircleProcess"/>
    <dgm:cxn modelId="{7CBBE9A5-9176-4375-B8EF-200CA3AEBE71}" type="presOf" srcId="{DB4CF9A5-A999-4AC7-A6F0-835E3F7E22A0}" destId="{3CB5FD71-8FA0-448A-B549-03E3556C80DF}" srcOrd="1" destOrd="0" presId="urn:microsoft.com/office/officeart/2011/layout/CircleProcess"/>
    <dgm:cxn modelId="{4B982DB6-0271-42C6-AA56-835069F8DC2D}" type="presOf" srcId="{F19A248E-C22E-41D2-9F58-B830C8D68673}" destId="{D1D0373A-F386-47F3-8D64-AE34D2E4D5EA}" srcOrd="1" destOrd="0" presId="urn:microsoft.com/office/officeart/2011/layout/CircleProcess"/>
    <dgm:cxn modelId="{374F4CD3-F40C-46B0-A3F6-F560B50B6CD4}" srcId="{112538BD-8660-4E49-A9B5-BC8115D70F23}" destId="{9C2BBEAC-FFA9-445A-9FB1-E5543831687F}" srcOrd="4" destOrd="0" parTransId="{E4A942E4-A0A2-440C-BBAF-91E34F41C9A4}" sibTransId="{587844E8-5B9E-40B6-B5AA-71F182D6C88D}"/>
    <dgm:cxn modelId="{B22E37EE-3D63-4B6E-9D4C-ECB50D8D6E66}" srcId="{112538BD-8660-4E49-A9B5-BC8115D70F23}" destId="{DB4CF9A5-A999-4AC7-A6F0-835E3F7E22A0}" srcOrd="1" destOrd="0" parTransId="{9241E5D3-075A-4E72-ACB3-9AFDA5431240}" sibTransId="{5117F555-E719-499B-A012-C9F11C3051B3}"/>
    <dgm:cxn modelId="{B14482F4-2C2D-475D-ACCC-1D6CEC7C6755}" type="presOf" srcId="{383FF6FC-E615-422A-9580-962FAE33836B}" destId="{B42092AA-E40B-47B2-B36B-94E1329836A0}" srcOrd="1" destOrd="0" presId="urn:microsoft.com/office/officeart/2011/layout/CircleProcess"/>
    <dgm:cxn modelId="{226FF6FC-CDCC-4ECB-AB4D-F19B382BD6DA}" srcId="{112538BD-8660-4E49-A9B5-BC8115D70F23}" destId="{0DF1BAC5-19DD-49AC-A105-727B7BAA29DB}" srcOrd="2" destOrd="0" parTransId="{4DA6B05D-04F0-4EDB-B66E-474AFAAF82A9}" sibTransId="{4BE438C5-590B-41F1-820B-4539FC53F84F}"/>
    <dgm:cxn modelId="{C2B69BFD-F844-46E0-9650-4FEE5DC3AF93}" type="presOf" srcId="{0DF1BAC5-19DD-49AC-A105-727B7BAA29DB}" destId="{C2117219-0E1F-4445-9FD9-522AA41B7F0F}" srcOrd="1" destOrd="0" presId="urn:microsoft.com/office/officeart/2011/layout/CircleProcess"/>
    <dgm:cxn modelId="{D8CC1BA6-B1B8-4691-BF2A-CF3180AAB2C0}" type="presParOf" srcId="{01FFA4BB-AB40-4721-A639-00B8687B5B83}" destId="{6FEFDDAC-6D86-4CE9-82F9-61B112FDF9DC}" srcOrd="0" destOrd="0" presId="urn:microsoft.com/office/officeart/2011/layout/CircleProcess"/>
    <dgm:cxn modelId="{87D58528-9102-478D-81D3-B872D38262FB}" type="presParOf" srcId="{6FEFDDAC-6D86-4CE9-82F9-61B112FDF9DC}" destId="{4DD65A42-A40D-4E35-9099-A8BE7B154C75}" srcOrd="0" destOrd="0" presId="urn:microsoft.com/office/officeart/2011/layout/CircleProcess"/>
    <dgm:cxn modelId="{9D2B5473-06F6-4333-BEB3-A941178898AE}" type="presParOf" srcId="{01FFA4BB-AB40-4721-A639-00B8687B5B83}" destId="{6D824EE0-CA5A-4596-A9FD-30F41F6B0A37}" srcOrd="1" destOrd="0" presId="urn:microsoft.com/office/officeart/2011/layout/CircleProcess"/>
    <dgm:cxn modelId="{C66EDBD7-EA46-4AA2-8665-01DB54A1B56A}" type="presParOf" srcId="{6D824EE0-CA5A-4596-A9FD-30F41F6B0A37}" destId="{14DC6F61-A1A2-4B00-8BEE-081E7395CE2D}" srcOrd="0" destOrd="0" presId="urn:microsoft.com/office/officeart/2011/layout/CircleProcess"/>
    <dgm:cxn modelId="{18E1D9F1-E1A8-41E1-B43C-F4A8B8703CB5}" type="presParOf" srcId="{01FFA4BB-AB40-4721-A639-00B8687B5B83}" destId="{B42092AA-E40B-47B2-B36B-94E1329836A0}" srcOrd="2" destOrd="0" presId="urn:microsoft.com/office/officeart/2011/layout/CircleProcess"/>
    <dgm:cxn modelId="{685609A1-407A-48A0-9829-478A0AD3EEFD}" type="presParOf" srcId="{01FFA4BB-AB40-4721-A639-00B8687B5B83}" destId="{99C02C36-5D93-4F3F-8045-2AE0ECA1C2C5}" srcOrd="3" destOrd="0" presId="urn:microsoft.com/office/officeart/2011/layout/CircleProcess"/>
    <dgm:cxn modelId="{3F524794-CEE4-457C-AC43-CC3086F85783}" type="presParOf" srcId="{99C02C36-5D93-4F3F-8045-2AE0ECA1C2C5}" destId="{5B9191BD-0D51-4A3E-8BAF-B6CF7C19B086}" srcOrd="0" destOrd="0" presId="urn:microsoft.com/office/officeart/2011/layout/CircleProcess"/>
    <dgm:cxn modelId="{6730A861-45B3-481F-B40F-6EF0BE7761E7}" type="presParOf" srcId="{01FFA4BB-AB40-4721-A639-00B8687B5B83}" destId="{7CD40A66-648E-4277-9A83-A8E0656C9428}" srcOrd="4" destOrd="0" presId="urn:microsoft.com/office/officeart/2011/layout/CircleProcess"/>
    <dgm:cxn modelId="{1FD68651-74F7-45CA-A060-F7319F5CFD87}" type="presParOf" srcId="{7CD40A66-648E-4277-9A83-A8E0656C9428}" destId="{C84B0AF6-96A4-4B12-A9BE-4BAD377A6783}" srcOrd="0" destOrd="0" presId="urn:microsoft.com/office/officeart/2011/layout/CircleProcess"/>
    <dgm:cxn modelId="{C19B7E2A-E2C4-4D31-8419-EDCD73EB42AB}" type="presParOf" srcId="{01FFA4BB-AB40-4721-A639-00B8687B5B83}" destId="{F1081DF4-FC31-4537-A62B-93755320BEA5}" srcOrd="5" destOrd="0" presId="urn:microsoft.com/office/officeart/2011/layout/CircleProcess"/>
    <dgm:cxn modelId="{FD21CAFE-2080-4E64-A23C-046CC315E0E5}" type="presParOf" srcId="{01FFA4BB-AB40-4721-A639-00B8687B5B83}" destId="{FF55D5B8-DA50-43F4-B70E-8F7DA524F4E9}" srcOrd="6" destOrd="0" presId="urn:microsoft.com/office/officeart/2011/layout/CircleProcess"/>
    <dgm:cxn modelId="{257DB8BD-6F74-4CC7-96E4-28F9D796DC68}" type="presParOf" srcId="{FF55D5B8-DA50-43F4-B70E-8F7DA524F4E9}" destId="{4CDD082B-5B94-4551-A17A-73BB2D77F7B4}" srcOrd="0" destOrd="0" presId="urn:microsoft.com/office/officeart/2011/layout/CircleProcess"/>
    <dgm:cxn modelId="{DA665538-5015-4AB0-987E-A1D3125105F2}" type="presParOf" srcId="{01FFA4BB-AB40-4721-A639-00B8687B5B83}" destId="{646AF1D7-0FC8-4BB1-85C4-399C6FA000CD}" srcOrd="7" destOrd="0" presId="urn:microsoft.com/office/officeart/2011/layout/CircleProcess"/>
    <dgm:cxn modelId="{BA14C37A-D100-49AE-B77A-5F973A086776}" type="presParOf" srcId="{646AF1D7-0FC8-4BB1-85C4-399C6FA000CD}" destId="{9EB98D47-A786-4226-B2CC-907156E28743}" srcOrd="0" destOrd="0" presId="urn:microsoft.com/office/officeart/2011/layout/CircleProcess"/>
    <dgm:cxn modelId="{C8ADE864-735B-45DA-8F1E-50FE2BED77C5}" type="presParOf" srcId="{01FFA4BB-AB40-4721-A639-00B8687B5B83}" destId="{D1D0373A-F386-47F3-8D64-AE34D2E4D5EA}" srcOrd="8" destOrd="0" presId="urn:microsoft.com/office/officeart/2011/layout/CircleProcess"/>
    <dgm:cxn modelId="{BA013345-4BA4-426D-BBE4-5D7DDF89524A}" type="presParOf" srcId="{01FFA4BB-AB40-4721-A639-00B8687B5B83}" destId="{7429C5FB-430A-4ACA-9A20-6C39F97BB8B2}" srcOrd="9" destOrd="0" presId="urn:microsoft.com/office/officeart/2011/layout/CircleProcess"/>
    <dgm:cxn modelId="{363B75C9-FC90-4368-B165-F0D4CC8ED6CD}" type="presParOf" srcId="{7429C5FB-430A-4ACA-9A20-6C39F97BB8B2}" destId="{67E22EFE-D4AF-40A1-B483-3D6EAD6194DD}" srcOrd="0" destOrd="0" presId="urn:microsoft.com/office/officeart/2011/layout/CircleProcess"/>
    <dgm:cxn modelId="{A4B17BC2-F3E3-4693-A3FB-865EFEE0A359}" type="presParOf" srcId="{01FFA4BB-AB40-4721-A639-00B8687B5B83}" destId="{D3320AEE-63E3-47D3-A365-F55ECA9E10D6}" srcOrd="10" destOrd="0" presId="urn:microsoft.com/office/officeart/2011/layout/CircleProcess"/>
    <dgm:cxn modelId="{326CD669-FC80-4A0D-943B-92F6EA909158}" type="presParOf" srcId="{D3320AEE-63E3-47D3-A365-F55ECA9E10D6}" destId="{CB13699B-8B54-435F-98F6-8B35605AABF4}" srcOrd="0" destOrd="0" presId="urn:microsoft.com/office/officeart/2011/layout/CircleProcess"/>
    <dgm:cxn modelId="{41A82D1A-D6BC-46CA-AB6B-7EFE364FB76F}" type="presParOf" srcId="{01FFA4BB-AB40-4721-A639-00B8687B5B83}" destId="{C2117219-0E1F-4445-9FD9-522AA41B7F0F}" srcOrd="11" destOrd="0" presId="urn:microsoft.com/office/officeart/2011/layout/CircleProcess"/>
    <dgm:cxn modelId="{D0FA6D61-38E6-4685-847F-67FBE90E4263}" type="presParOf" srcId="{01FFA4BB-AB40-4721-A639-00B8687B5B83}" destId="{74A29424-FE6A-4F6B-8FE3-B8035B112CA6}" srcOrd="12" destOrd="0" presId="urn:microsoft.com/office/officeart/2011/layout/CircleProcess"/>
    <dgm:cxn modelId="{68104634-5910-457F-B4E0-71F42B529646}" type="presParOf" srcId="{74A29424-FE6A-4F6B-8FE3-B8035B112CA6}" destId="{3A47A494-9549-44BF-9C74-5619E074D19B}" srcOrd="0" destOrd="0" presId="urn:microsoft.com/office/officeart/2011/layout/CircleProcess"/>
    <dgm:cxn modelId="{97ACBD09-618B-45CB-83A9-5DCE3EEFFF1A}" type="presParOf" srcId="{01FFA4BB-AB40-4721-A639-00B8687B5B83}" destId="{944F55D2-8184-4509-A02B-D32F09744239}" srcOrd="13" destOrd="0" presId="urn:microsoft.com/office/officeart/2011/layout/CircleProcess"/>
    <dgm:cxn modelId="{39D2FFD8-12F0-4356-A615-F2255068900D}" type="presParOf" srcId="{944F55D2-8184-4509-A02B-D32F09744239}" destId="{423F6512-B62A-411A-AA68-43B8DA8D2E9A}" srcOrd="0" destOrd="0" presId="urn:microsoft.com/office/officeart/2011/layout/CircleProcess"/>
    <dgm:cxn modelId="{10357B80-9F4A-4BBE-A9A5-C3ED6DD73250}" type="presParOf" srcId="{01FFA4BB-AB40-4721-A639-00B8687B5B83}" destId="{3CB5FD71-8FA0-448A-B549-03E3556C80DF}" srcOrd="14" destOrd="0" presId="urn:microsoft.com/office/officeart/2011/layout/CircleProcess"/>
    <dgm:cxn modelId="{06A1E5D7-3735-4077-B4B7-4E0CFD1F6720}" type="presParOf" srcId="{01FFA4BB-AB40-4721-A639-00B8687B5B83}" destId="{43B53ED3-8BB5-400C-AA74-18A5BDB73EED}" srcOrd="15" destOrd="0" presId="urn:microsoft.com/office/officeart/2011/layout/CircleProcess"/>
    <dgm:cxn modelId="{199C923F-4899-4186-9FF4-F9BEC401CE2C}" type="presParOf" srcId="{43B53ED3-8BB5-400C-AA74-18A5BDB73EED}" destId="{6F38572E-2F8B-40F0-BFAA-75BB9F2E0D0B}" srcOrd="0" destOrd="0" presId="urn:microsoft.com/office/officeart/2011/layout/CircleProcess"/>
    <dgm:cxn modelId="{C3F4FCB2-44BD-496B-B329-9D3CB308636F}" type="presParOf" srcId="{01FFA4BB-AB40-4721-A639-00B8687B5B83}" destId="{CE84D1A3-150E-4841-AFB9-E821338EA4B1}" srcOrd="16" destOrd="0" presId="urn:microsoft.com/office/officeart/2011/layout/CircleProcess"/>
    <dgm:cxn modelId="{931887E4-FE36-4DB5-B2CA-BA4B138CAEFE}" type="presParOf" srcId="{CE84D1A3-150E-4841-AFB9-E821338EA4B1}" destId="{043C231B-CAFB-477D-95F3-87AA4588EB0D}" srcOrd="0" destOrd="0" presId="urn:microsoft.com/office/officeart/2011/layout/CircleProcess"/>
    <dgm:cxn modelId="{4668C8FD-67D2-4CC4-8755-D48B0577E167}" type="presParOf" srcId="{01FFA4BB-AB40-4721-A639-00B8687B5B83}" destId="{16AAF0A9-77AA-4CFA-AF48-A6C0B6EC3D52}"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65A42-A40D-4E35-9099-A8BE7B154C75}">
      <dsp:nvSpPr>
        <dsp:cNvPr id="0" name=""/>
        <dsp:cNvSpPr/>
      </dsp:nvSpPr>
      <dsp:spPr>
        <a:xfrm>
          <a:off x="9938855" y="1254229"/>
          <a:ext cx="1832126" cy="1831778"/>
        </a:xfrm>
        <a:prstGeom prst="ellipse">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14DC6F61-A1A2-4B00-8BEE-081E7395CE2D}">
      <dsp:nvSpPr>
        <dsp:cNvPr id="0" name=""/>
        <dsp:cNvSpPr/>
      </dsp:nvSpPr>
      <dsp:spPr>
        <a:xfrm>
          <a:off x="10000547" y="1315299"/>
          <a:ext cx="1709907" cy="1709638"/>
        </a:xfrm>
        <a:prstGeom prst="ellipse">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Follow-up/Close-out</a:t>
          </a:r>
        </a:p>
      </dsp:txBody>
      <dsp:txXfrm>
        <a:off x="10244986" y="1559579"/>
        <a:ext cx="1221029" cy="1221078"/>
      </dsp:txXfrm>
    </dsp:sp>
    <dsp:sp modelId="{5B9191BD-0D51-4A3E-8BAF-B6CF7C19B086}">
      <dsp:nvSpPr>
        <dsp:cNvPr id="0" name=""/>
        <dsp:cNvSpPr/>
      </dsp:nvSpPr>
      <dsp:spPr>
        <a:xfrm rot="2700000">
          <a:off x="8046330" y="1254023"/>
          <a:ext cx="1831868" cy="1831868"/>
        </a:xfrm>
        <a:prstGeom prst="teardrop">
          <a:avLst>
            <a:gd name="adj" fmla="val 100000"/>
          </a:avLst>
        </a:prstGeom>
        <a:gradFill rotWithShape="0">
          <a:gsLst>
            <a:gs pos="0">
              <a:schemeClr val="accent5">
                <a:hueOff val="267595"/>
                <a:satOff val="3040"/>
                <a:lumOff val="1961"/>
                <a:alphaOff val="0"/>
                <a:tint val="96000"/>
                <a:lumMod val="102000"/>
              </a:schemeClr>
            </a:gs>
            <a:gs pos="100000">
              <a:schemeClr val="accent5">
                <a:hueOff val="267595"/>
                <a:satOff val="3040"/>
                <a:lumOff val="1961"/>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C84B0AF6-96A4-4B12-A9BE-4BAD377A6783}">
      <dsp:nvSpPr>
        <dsp:cNvPr id="0" name=""/>
        <dsp:cNvSpPr/>
      </dsp:nvSpPr>
      <dsp:spPr>
        <a:xfrm>
          <a:off x="8107892" y="1315299"/>
          <a:ext cx="1709907" cy="1709638"/>
        </a:xfrm>
        <a:prstGeom prst="ellipse">
          <a:avLst/>
        </a:prstGeom>
        <a:solidFill>
          <a:schemeClr val="lt1">
            <a:alpha val="90000"/>
            <a:hueOff val="0"/>
            <a:satOff val="0"/>
            <a:lumOff val="0"/>
            <a:alphaOff val="0"/>
          </a:schemeClr>
        </a:solidFill>
        <a:ln w="9525" cap="rnd" cmpd="sng" algn="ctr">
          <a:solidFill>
            <a:schemeClr val="accent5">
              <a:hueOff val="267595"/>
              <a:satOff val="3040"/>
              <a:lumOff val="1961"/>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Conduct Counseling</a:t>
          </a:r>
        </a:p>
      </dsp:txBody>
      <dsp:txXfrm>
        <a:off x="8352331" y="1559579"/>
        <a:ext cx="1221029" cy="1221078"/>
      </dsp:txXfrm>
    </dsp:sp>
    <dsp:sp modelId="{4CDD082B-5B94-4551-A17A-73BB2D77F7B4}">
      <dsp:nvSpPr>
        <dsp:cNvPr id="0" name=""/>
        <dsp:cNvSpPr/>
      </dsp:nvSpPr>
      <dsp:spPr>
        <a:xfrm rot="2700000">
          <a:off x="6153675" y="1254023"/>
          <a:ext cx="1831868" cy="1831868"/>
        </a:xfrm>
        <a:prstGeom prst="teardrop">
          <a:avLst>
            <a:gd name="adj" fmla="val 100000"/>
          </a:avLst>
        </a:prstGeom>
        <a:gradFill rotWithShape="0">
          <a:gsLst>
            <a:gs pos="0">
              <a:schemeClr val="accent5">
                <a:hueOff val="535189"/>
                <a:satOff val="6080"/>
                <a:lumOff val="3922"/>
                <a:alphaOff val="0"/>
                <a:tint val="96000"/>
                <a:lumMod val="102000"/>
              </a:schemeClr>
            </a:gs>
            <a:gs pos="100000">
              <a:schemeClr val="accent5">
                <a:hueOff val="535189"/>
                <a:satOff val="6080"/>
                <a:lumOff val="3922"/>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9EB98D47-A786-4226-B2CC-907156E28743}">
      <dsp:nvSpPr>
        <dsp:cNvPr id="0" name=""/>
        <dsp:cNvSpPr/>
      </dsp:nvSpPr>
      <dsp:spPr>
        <a:xfrm>
          <a:off x="6215238" y="1315299"/>
          <a:ext cx="1709907" cy="1709638"/>
        </a:xfrm>
        <a:prstGeom prst="ellipse">
          <a:avLst/>
        </a:prstGeom>
        <a:solidFill>
          <a:schemeClr val="lt1">
            <a:alpha val="90000"/>
            <a:hueOff val="0"/>
            <a:satOff val="0"/>
            <a:lumOff val="0"/>
            <a:alphaOff val="0"/>
          </a:schemeClr>
        </a:solidFill>
        <a:ln w="9525" cap="rnd" cmpd="sng" algn="ctr">
          <a:solidFill>
            <a:schemeClr val="accent5">
              <a:hueOff val="535189"/>
              <a:satOff val="6080"/>
              <a:lumOff val="3922"/>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Provide Read-Ahead/Hand-Outs</a:t>
          </a:r>
        </a:p>
      </dsp:txBody>
      <dsp:txXfrm>
        <a:off x="6459676" y="1559579"/>
        <a:ext cx="1221029" cy="1221078"/>
      </dsp:txXfrm>
    </dsp:sp>
    <dsp:sp modelId="{67E22EFE-D4AF-40A1-B483-3D6EAD6194DD}">
      <dsp:nvSpPr>
        <dsp:cNvPr id="0" name=""/>
        <dsp:cNvSpPr/>
      </dsp:nvSpPr>
      <dsp:spPr>
        <a:xfrm rot="2700000">
          <a:off x="4261020" y="1254023"/>
          <a:ext cx="1831868" cy="1831868"/>
        </a:xfrm>
        <a:prstGeom prst="teardrop">
          <a:avLst>
            <a:gd name="adj" fmla="val 100000"/>
          </a:avLst>
        </a:prstGeom>
        <a:gradFill rotWithShape="0">
          <a:gsLst>
            <a:gs pos="0">
              <a:schemeClr val="accent5">
                <a:hueOff val="802784"/>
                <a:satOff val="9119"/>
                <a:lumOff val="5882"/>
                <a:alphaOff val="0"/>
                <a:tint val="96000"/>
                <a:lumMod val="102000"/>
              </a:schemeClr>
            </a:gs>
            <a:gs pos="100000">
              <a:schemeClr val="accent5">
                <a:hueOff val="802784"/>
                <a:satOff val="9119"/>
                <a:lumOff val="5882"/>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CB13699B-8B54-435F-98F6-8B35605AABF4}">
      <dsp:nvSpPr>
        <dsp:cNvPr id="0" name=""/>
        <dsp:cNvSpPr/>
      </dsp:nvSpPr>
      <dsp:spPr>
        <a:xfrm>
          <a:off x="4322583" y="1315299"/>
          <a:ext cx="1709907" cy="1709638"/>
        </a:xfrm>
        <a:prstGeom prst="ellipse">
          <a:avLst/>
        </a:prstGeom>
        <a:solidFill>
          <a:schemeClr val="lt1">
            <a:alpha val="90000"/>
            <a:hueOff val="0"/>
            <a:satOff val="0"/>
            <a:lumOff val="0"/>
            <a:alphaOff val="0"/>
          </a:schemeClr>
        </a:solidFill>
        <a:ln w="9525" cap="rnd" cmpd="sng" algn="ctr">
          <a:solidFill>
            <a:schemeClr val="accent5">
              <a:hueOff val="802784"/>
              <a:satOff val="9119"/>
              <a:lumOff val="5882"/>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Rating Philosophy</a:t>
          </a:r>
        </a:p>
      </dsp:txBody>
      <dsp:txXfrm>
        <a:off x="4565858" y="1559579"/>
        <a:ext cx="1221029" cy="1221078"/>
      </dsp:txXfrm>
    </dsp:sp>
    <dsp:sp modelId="{3A47A494-9549-44BF-9C74-5619E074D19B}">
      <dsp:nvSpPr>
        <dsp:cNvPr id="0" name=""/>
        <dsp:cNvSpPr/>
      </dsp:nvSpPr>
      <dsp:spPr>
        <a:xfrm rot="2700000">
          <a:off x="2368366" y="1254023"/>
          <a:ext cx="1831868" cy="1831868"/>
        </a:xfrm>
        <a:prstGeom prst="teardrop">
          <a:avLst>
            <a:gd name="adj" fmla="val 100000"/>
          </a:avLst>
        </a:prstGeom>
        <a:gradFill rotWithShape="0">
          <a:gsLst>
            <a:gs pos="0">
              <a:schemeClr val="accent5">
                <a:hueOff val="1070378"/>
                <a:satOff val="12159"/>
                <a:lumOff val="7843"/>
                <a:alphaOff val="0"/>
                <a:tint val="96000"/>
                <a:lumMod val="102000"/>
              </a:schemeClr>
            </a:gs>
            <a:gs pos="100000">
              <a:schemeClr val="accent5">
                <a:hueOff val="1070378"/>
                <a:satOff val="12159"/>
                <a:lumOff val="7843"/>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423F6512-B62A-411A-AA68-43B8DA8D2E9A}">
      <dsp:nvSpPr>
        <dsp:cNvPr id="0" name=""/>
        <dsp:cNvSpPr/>
      </dsp:nvSpPr>
      <dsp:spPr>
        <a:xfrm>
          <a:off x="2429928" y="1315299"/>
          <a:ext cx="1709907" cy="1709638"/>
        </a:xfrm>
        <a:prstGeom prst="ellipse">
          <a:avLst/>
        </a:prstGeom>
        <a:solidFill>
          <a:schemeClr val="lt1">
            <a:alpha val="90000"/>
            <a:hueOff val="0"/>
            <a:satOff val="0"/>
            <a:lumOff val="0"/>
            <a:alphaOff val="0"/>
          </a:schemeClr>
        </a:solidFill>
        <a:ln w="9525" cap="rnd" cmpd="sng" algn="ctr">
          <a:solidFill>
            <a:schemeClr val="accent5">
              <a:hueOff val="1070378"/>
              <a:satOff val="12159"/>
              <a:lumOff val="7843"/>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NCOER Support Form</a:t>
          </a:r>
        </a:p>
      </dsp:txBody>
      <dsp:txXfrm>
        <a:off x="2673203" y="1559579"/>
        <a:ext cx="1221029" cy="1221078"/>
      </dsp:txXfrm>
    </dsp:sp>
    <dsp:sp modelId="{6F38572E-2F8B-40F0-BFAA-75BB9F2E0D0B}">
      <dsp:nvSpPr>
        <dsp:cNvPr id="0" name=""/>
        <dsp:cNvSpPr/>
      </dsp:nvSpPr>
      <dsp:spPr>
        <a:xfrm rot="2700000">
          <a:off x="475711" y="1254023"/>
          <a:ext cx="1831868" cy="1831868"/>
        </a:xfrm>
        <a:prstGeom prst="teardrop">
          <a:avLst>
            <a:gd name="adj" fmla="val 100000"/>
          </a:avLst>
        </a:prstGeom>
        <a:gradFill rotWithShape="0">
          <a:gsLst>
            <a:gs pos="0">
              <a:schemeClr val="accent5">
                <a:hueOff val="1337973"/>
                <a:satOff val="15199"/>
                <a:lumOff val="9804"/>
                <a:alphaOff val="0"/>
                <a:tint val="96000"/>
                <a:lumMod val="102000"/>
              </a:schemeClr>
            </a:gs>
            <a:gs pos="100000">
              <a:schemeClr val="accent5">
                <a:hueOff val="1337973"/>
                <a:satOff val="15199"/>
                <a:lumOff val="9804"/>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043C231B-CAFB-477D-95F3-87AA4588EB0D}">
      <dsp:nvSpPr>
        <dsp:cNvPr id="0" name=""/>
        <dsp:cNvSpPr/>
      </dsp:nvSpPr>
      <dsp:spPr>
        <a:xfrm>
          <a:off x="536110" y="1315299"/>
          <a:ext cx="1709907" cy="1709638"/>
        </a:xfrm>
        <a:prstGeom prst="ellipse">
          <a:avLst/>
        </a:prstGeom>
        <a:solidFill>
          <a:schemeClr val="lt1">
            <a:alpha val="90000"/>
            <a:hueOff val="0"/>
            <a:satOff val="0"/>
            <a:lumOff val="0"/>
            <a:alphaOff val="0"/>
          </a:schemeClr>
        </a:solidFill>
        <a:ln w="9525" cap="rnd" cmpd="sng" algn="ctr">
          <a:solidFill>
            <a:schemeClr val="accent5">
              <a:hueOff val="1337973"/>
              <a:satOff val="15199"/>
              <a:lumOff val="9804"/>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Counseling</a:t>
          </a:r>
        </a:p>
      </dsp:txBody>
      <dsp:txXfrm>
        <a:off x="780549" y="1559579"/>
        <a:ext cx="1221029" cy="122107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16:41:59.243"/>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16:40:37.975"/>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16:40:38.742"/>
    </inkml:context>
    <inkml:brush xml:id="br0">
      <inkml:brushProperty name="width" value="0.05" units="cm"/>
      <inkml:brushProperty name="height" value="0.05" units="cm"/>
    </inkml:brush>
  </inkml:definitions>
  <inkml:trace contextRef="#ctx0" brushRef="#br0">0 0 24575,'3'24'0,"0"0"0,2 0 0,0-1 0,2 1 0,0-1 0,2-1 0,0 0 0,17 28 0,15 39 0,32 121 0,7 19 0,-63-190 0,1 0 0,2-2 0,41 58 0,-38-62-1365,-4-6-5461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16:41:11.534"/>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659 451,'-1'123,"4"144,18-120,-11-97,4 76,-14 305,-1-197,2-206,2 0,1 0,9 31,-5-27,5 58,-12-68,0-6,0 0,1 0,0 0,8 26,-8-37,0 0,0 0,1-1,0 1,0 0,0-1,0 0,1 0,-1 0,1 0,0 0,0-1,1 1,-1-1,1 0,-1-1,1 1,5 1,12 4,1-1,34 5,-2 0,-10-3,0-3,0-1,0-3,62-4,71 4,-147 3,46 11,-49-9,1-1,30 2,54-9,-82-1,0 2,0 1,0 1,33 7,-50-4,-1 0,1 1,-1 1,0 0,0 1,-1 0,22 20,-20-16,1-1,0-1,1 0,29 14,-45-24,14 5,-1 1,1 0,-1 1,15 10,-23-13,-1-1,0 1,-1 0,1 0,-1 0,1 0,-1 1,-1 0,1-1,-1 1,1 0,-1 0,-1 0,1 1,0 5,0-1,0-1,-1 0,0 1,-1-1,0 1,-1-1,0 1,0-1,-1 0,0 0,-1 0,-7 17,8-21,-1 0,0-1,0 1,0-1,0 0,-1 0,0 0,0 0,0-1,0 0,0 0,-1 0,1 0,-1 0,0-1,0 0,0 0,0 0,0-1,0 0,-1 0,1 0,0 0,-7-1,1-1,-1 0,1-1,0-1,0 0,0 0,0-1,1 0,-1-1,1 0,0 0,1-2,-14-10,11 9,0 0,0 1,0 0,-1 0,0 2,0 0,-27-7,-58 2,-20-3,14-3,61 10,-60-14,88 15,1 1,0-2,0 0,1 0,0-2,0 1,-23-20,0-2,18 15,0 0,1-1,1-1,0-1,2 0,0 0,-15-26,19 26,1 0,1-1,1 0,0 0,2-1,0 1,-4-35,4 5,-2 0,-3 0,-1 1,-2 0,-30-68,28 89,-1 0,-2 2,0-1,-2 2,-1 1,0 0,-47-35,4 12,45 33,1 0,1-1,-20-20,32 28,0-1,0 0,1-1,0 1,0-1,0 0,1 1,0-2,0 1,0 0,1 0,1-1,-2-9,-12-101,-6 1,-38-123,48 200,2 0,1 0,3 0,1-1,1 0,3 0,4-43,2 58,0 0,2 0,1 1,1 0,0 0,2 1,1 1,17-23,-25 38,0 0,1 0,0 0,1 1,0 0,0 0,1 1,-1 0,1 0,1 0,-1 1,1 1,0 0,0 0,0 0,0 1,1 0,15-2,33-8,-21 4,0 2,54-4,-42 7,62-14,-63 9,62-4,511 9,-319 7,186-3,-459-2,0-1,0-1,-1-2,42-14,-67 20,-1-1,0 1,0-1,1 0,-1 0,0 0,0 0,0 0,0 0,0 0,0-1,-1 1,1-1,0 1,-1-1,1 0,-1 0,0 0,3-3,-4 3,0 0,0 1,1-1,-1 0,0 0,-1 1,1-1,0 0,0 1,-1-1,1 0,-1 1,0-1,1 0,-1 1,0-1,0 1,0-1,0 1,-1-2,-5-4,1 1,-1 0,0 0,0 0,0 1,-1 0,0 0,-16-6,4 4,0 2,-1 0,0 0,0 2,-29-1,-112 7,71 1,-848-3,2194-1,-1230 2,-1 2,1 0,0 2,-1 0,-1 2,1 1,-1 1,0 0,-1 2,30 21,-44-26,-1-1,0 1,0 0,-1 1,0-1,0 1,-1 1,0-1,0 1,-1 0,0 0,0 0,-1 0,2 13,3 13,-2 0,4 55,-8-64,2-1,1 1,1-1,1-1,2 1,17 36,-19-41,-1 0,0 1,-2 0,0 0,-2 0,1 24,5 37,29 369,-38 5,-2-183,5-146,-5 145,3-264,0 1,-1 0,0-1,-1 1,0-1,0 0,-1 0,0 0,0 0,-1 0,0 0,0-1,0 0,-1 0,-1 0,1 0,-1-1,0 0,0 0,-1-1,0 0,0 0,0 0,-1-1,-10 5,1-2,0 0,0-1,-1-1,1-1,-1 0,-36 2,-115-7,86-2,-17 3,42 2,0-3,0-3,-69-12,-1-8,72 15,-1-2,-72-25,8-1,86 28,0-1,1-2,0-1,-37-21,63 30,-12-10,-1 1,-1 2,0 0,0 1,-1 1,-1 1,-45-8,-73-11,61 10,3 1,32 5,-92-8,91 14,0-2,-54-15,19 4,-26 1,0 5,-200 3,299 10,0-2,-1 1,1-1,0 0,0-1,0 0,-10-4,17 5,-1 0,1 0,0-1,-1 1,1-1,0 1,0-1,0 0,0 1,0-1,0 0,1 0,-1-1,1 1,-1 0,1-1,0 1,0 0,0-1,0 1,0-1,1 0,-1 1,1-1,-1 0,1 1,0-1,0 0,1-2,16-91,0 6,-8 30,23-81,3-20,-34 151,89-480,-89 484,0 0,1 0,-1 0,2 0,-1 0,0 0,1 0,0 1,1-1,-1 1,1 0,0 0,0 0,1 1,-1-1,1 1,0 0,0 1,0-1,1 1,-1 0,1 0,0 0,0 1,0 0,0 0,0 1,0 0,1 0,-1 0,8 1,223 5,-61 2,-16-6,231-29,-106-18,-23 11,-171 18,-52 12,0-3,0-1,55-21,-36 4,2 3,1 3,0 2,1 3,1 3,0 2,93-2,-140 12,0-1,0-1,0 0,0-1,0-1,0-1,-1 0,1-1,-2-1,1 0,-1-1,0 0,0-1,-1-1,0 0,14-15,15-18,24-21,-61 59,1 1,-1 0,1 0,0 1,1 0,-1 0,0 0,1 1,13-4,-17 6,-1-1,1 1,-1 0,1 0,0 0,-1 0,1 1,-1-1,1 1,-1-1,1 1,-1 0,0 0,1 0,-1 0,0 0,0 1,0-1,0 1,0 0,0-1,0 1,0 0,-1 0,1 0,-1 0,1 0,-1 0,0 1,2 3,2 7,-1 0,0 1,-1-1,2 23,0-1,8 37,6 137,-18 75,-3-130,4-125,1-1,1 0,9 31,-5-26,5 57,-9-41,2-1,13 48,-10-42,-3 0,-2 0,-4 87,-1-125,0-667,-1 624,0 0,-2 0,-10-35,6 30,-6-60,13 67,2 0,1 0,1 1,0-1,14-43,-7 4,-8 50,-1 1,2 0,0 0,6-18,-9 31,0-1,0 1,0-1,0 1,0 0,0-1,0 1,0 0,0-1,1 1,-1-1,0 1,0 0,0-1,0 1,1 0,-1-1,0 1,0 0,1 0,-1-1,0 1,1 0,-1 0,0-1,1 1,-1 0,0 0,1 0,-1 0,0 0,1-1,-1 1,1 0,-1 0,0 0,1 0,-1 0,0 0,1 0,-1 0,1 0,-1 1,1-1,9 20,0 30,-4 360,-9-224,3 548,0-1518,2 753,1-1,2 0,14-46,-6 26,-10 44,0-1,1 1,0-1,0 1,1 0,0 1,0-1,1 1,0 0,1 0,7-6,-6 6,-1 0,0-1,0 0,-1 0,0-1,0 0,7-16,-7 15,-2 10,-1 27,-4 63,1-69,-3 485,1-468,-2 0,-12 54,7-47,-3 51,10-46,2-22,-2-1,-1 1,-9 42,3-32,1 0,-3 61,15-184,-4 0,-20-155,6 145,-2-134,17-99,2 119,-3-322,0 519,0 0,-1 0,0 0,-1 0,-1 0,-6-21,7 28,0 1,0 0,-1 0,1 0,-1 0,1 1,-1-1,-1 1,1-1,0 1,-1 0,1 0,-1 1,0-1,0 1,0-1,-1 2,1-1,0 0,-1 1,-4-2,-12 0,1 1,-1 0,0 2,0 0,1 1,-1 2,1 0,-1 1,-30 10,9 0,1 2,1 1,-58 35,37-13,2 3,-79 72,-93 112,86-81,111-109,-37 51,-7 8,68-83,1 1,0 0,1 1,0-1,1 2,0-1,1 1,1 0,-5 20,5-10,0-1,2 2,1-1,1 0,2 28,0-47,-1 0,1 0,1 0,-1 0,1 0,0 0,0 0,1 0,-1-1,1 0,1 1,-1-1,1 0,5 6,-2-5,0 0,0 0,1-1,0 0,0 0,0 0,0-1,16 5,11 0,1-1,0-2,71 3,-63-6,445 36,-486-39,16 2,1-1,-1-2,0 1,22-5,-36 4,0 0,-1 0,0-1,1 1,-1-1,0 0,0 0,0 0,0-1,0 1,-1-1,1 0,-1 0,1-1,-1 1,0 0,0-1,-1 0,1 0,-1 0,0 0,3-7,-1-3,-1 1,0-1,-1 1,-1-1,0 0,0 1,-2-1,0 0,-4-21,3 24,0 0,-1 0,0 1,-1 0,0 0,0 0,-1 0,-1 0,0 1,0 0,-1 0,-10-10,7 11,-1 0,1 1,-1 0,-1 0,1 2,-1-1,0 2,-1-1,1 2,-1 0,-21-3,-14 2,-89 2,82 3,-568 45,6 55,361-64,250-36,-1 0,0 0,0 1,1 0,-1 0,1 1,0 0,0 0,-11 7,15-8,-1 0,1 0,1 0,-1 0,0 1,0-1,1 1,-1-1,1 1,0-1,0 1,0 0,0 0,0 0,1-1,-1 1,1 0,0 0,0 0,0 0,0 0,0 0,0 0,2 4,2 7,0 0,1 0,1 0,0-1,1 0,0 0,1-1,0 0,13 14,17 16,45 39,-62-61,30 27,476 463,-515-495,0 0,-2 1,1 1,-2-1,0 1,-1 1,-1 0,8 30,-5-15,21 41,0-13,-3 1,28 92,-37-77,-3 0,10 121,-17 160,-10-284,3 0,22 132,-5-30,-19-173,0 1,1-1,-1 1,1-1,0 0,0 1,0-1,0 0,1 1,-1-1,1 0,0 0,0 0,0 0,0-1,0 1,1-1,-1 1,1-1,0 0,0 0,-1 0,1 0,1 0,-1-1,0 1,0-1,0 0,1 0,5 1,-3-2,-1 0,1 0,-1-1,0 0,1 0,-1 0,0 0,0-1,0 0,0 0,0-1,0 1,0-1,-1 0,1 0,-1 0,0-1,0 0,5-6,-3 3,-1-1,1 0,-1 0,-1-1,0 1,0-1,-1 0,4-14,12-81,-10 43,-1 1,-2 1,-3-67,2-31,-1 133,0 1,8-26,7-38,-12 40,2 1,1-1,34-85,-9 49,52-88,-84 165,1 0,0 0,0 0,0 1,0 0,1 0,0 0,7-6,-11 10,1 0,0 0,-1 0,1 1,0-1,0 0,0 1,0-1,-1 1,1 0,0-1,0 1,0 0,0 0,0 0,0 0,0 1,0-1,0 0,0 1,-1-1,1 1,0 0,0 0,-1 0,1 0,0 0,-1 0,1 0,-1 0,1 1,-1-1,2 2,2 3,0 1,0 0,0 0,-1 0,0 0,0 1,-1 0,0 0,0 0,-1 0,2 11,1 17,2 47,-5-62,40 404,-22-319,-10-62,6 76,-12-3,-10 122,-14-115,11-81,-3 55,-11 68,13-114,-5 85,17-11,-4 57,2-178,0 1,-1 0,0 0,0-1,-1 1,1-1,-1 1,-1-1,1 0,-1 0,1 0,-1 0,-1 0,1 0,-1-1,0 0,0 0,0 0,0 0,-1 0,0-1,1 0,-1 0,-1 0,1-1,0 0,0 0,-1 0,1 0,-1-1,0 0,-9 1,-17 3,-1-2,0 0,0-3,-36-3,49 1,0-1,0 0,1-2,0-1,0 0,0-1,0-1,-16-10,10 3,1 0,1-2,0 0,2-2,-23-23,36 32,-1 0,2-1,-1 0,2 0,-1 0,1-1,1 0,0 0,1 0,1-1,-1 0,2 1,-2-21,0-19,-17-87,0 20,-9-40,24 140,0 1,-1 0,0 0,-2 1,0-1,-17-22,23 37,-4-8,0 1,-1 0,0 1,-1 0,0 0,0 1,-19-13,27 21,0-1,0 1,0 0,-1 0,1 0,0 0,0 0,0 0,0 0,-1 0,1 1,0-1,0 0,0 1,0-1,0 1,0-1,0 1,0-1,0 1,0 0,0 0,0-1,0 1,0 0,1 0,-1 0,0 0,1 0,-1 0,1 0,-1 0,1 0,-1 0,1 0,-1 3,-16 48,16-47,-40 211,32-177,1 1,2 1,0 46,8 125,1-79,-4-77,-1-32,2 0,0 0,2 0,7 37,0-33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16D58-BD4F-4E22-9BC4-FF832BADDC34}"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2D1C6-532A-4286-B901-298249E23CDC}" type="slidenum">
              <a:rPr lang="en-US" smtClean="0"/>
              <a:t>‹#›</a:t>
            </a:fld>
            <a:endParaRPr lang="en-US"/>
          </a:p>
        </p:txBody>
      </p:sp>
    </p:spTree>
    <p:extLst>
      <p:ext uri="{BB962C8B-B14F-4D97-AF65-F5344CB8AC3E}">
        <p14:creationId xmlns:p14="http://schemas.microsoft.com/office/powerpoint/2010/main" val="129641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2D1C6-532A-4286-B901-298249E23CDC}" type="slidenum">
              <a:rPr lang="en-US" smtClean="0"/>
              <a:t>8</a:t>
            </a:fld>
            <a:endParaRPr lang="en-US"/>
          </a:p>
        </p:txBody>
      </p:sp>
    </p:spTree>
    <p:extLst>
      <p:ext uri="{BB962C8B-B14F-4D97-AF65-F5344CB8AC3E}">
        <p14:creationId xmlns:p14="http://schemas.microsoft.com/office/powerpoint/2010/main" val="152944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137429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237C4-9C8A-490E-A2FA-EB5692FC7FF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86427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250000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09851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89807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262076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84975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480210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194315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415929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237C4-9C8A-490E-A2FA-EB5692FC7FF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96606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D237C4-9C8A-490E-A2FA-EB5692FC7FF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160828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D237C4-9C8A-490E-A2FA-EB5692FC7FF9}"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18991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D237C4-9C8A-490E-A2FA-EB5692FC7FF9}"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71972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237C4-9C8A-490E-A2FA-EB5692FC7FF9}"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50708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237C4-9C8A-490E-A2FA-EB5692FC7FF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34756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237C4-9C8A-490E-A2FA-EB5692FC7FF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3CD8-08A6-4F65-945D-9135F7AD575C}" type="slidenum">
              <a:rPr lang="en-US" smtClean="0"/>
              <a:t>‹#›</a:t>
            </a:fld>
            <a:endParaRPr lang="en-US"/>
          </a:p>
        </p:txBody>
      </p:sp>
    </p:spTree>
    <p:extLst>
      <p:ext uri="{BB962C8B-B14F-4D97-AF65-F5344CB8AC3E}">
        <p14:creationId xmlns:p14="http://schemas.microsoft.com/office/powerpoint/2010/main" val="422918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237C4-9C8A-490E-A2FA-EB5692FC7FF9}" type="datetimeFigureOut">
              <a:rPr lang="en-US" smtClean="0"/>
              <a:t>3/11/2025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8D3CD8-08A6-4F65-945D-9135F7AD575C}" type="slidenum">
              <a:rPr lang="en-US" smtClean="0"/>
              <a:t>‹#›</a:t>
            </a:fld>
            <a:endParaRPr lang="en-US"/>
          </a:p>
        </p:txBody>
      </p:sp>
    </p:spTree>
    <p:extLst>
      <p:ext uri="{BB962C8B-B14F-4D97-AF65-F5344CB8AC3E}">
        <p14:creationId xmlns:p14="http://schemas.microsoft.com/office/powerpoint/2010/main" val="8861974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D59E-2E8C-77EA-F5C4-C8780860DE28}"/>
              </a:ext>
            </a:extLst>
          </p:cNvPr>
          <p:cNvSpPr>
            <a:spLocks noGrp="1"/>
          </p:cNvSpPr>
          <p:nvPr>
            <p:ph type="ctrTitle"/>
          </p:nvPr>
        </p:nvSpPr>
        <p:spPr>
          <a:xfrm>
            <a:off x="1510241" y="1396997"/>
            <a:ext cx="8915400" cy="2653836"/>
          </a:xfrm>
        </p:spPr>
        <p:txBody>
          <a:bodyPr>
            <a:normAutofit/>
          </a:bodyPr>
          <a:lstStyle/>
          <a:p>
            <a:pPr algn="ctr"/>
            <a:r>
              <a:rPr lang="en-US" b="1" dirty="0">
                <a:solidFill>
                  <a:schemeClr val="tx1"/>
                </a:solidFill>
                <a:latin typeface="Times New Roman" panose="02020603050405020304" pitchFamily="18" charset="0"/>
                <a:cs typeface="Times New Roman" panose="02020603050405020304" pitchFamily="18" charset="0"/>
              </a:rPr>
              <a:t>Effective Writing for Evaluations</a:t>
            </a:r>
          </a:p>
        </p:txBody>
      </p:sp>
    </p:spTree>
    <p:extLst>
      <p:ext uri="{BB962C8B-B14F-4D97-AF65-F5344CB8AC3E}">
        <p14:creationId xmlns:p14="http://schemas.microsoft.com/office/powerpoint/2010/main" val="410818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294BA-BE20-5435-5A9B-78B1E1312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79161-C2CF-180F-0273-BE0F5D5B775E}"/>
              </a:ext>
            </a:extLst>
          </p:cNvPr>
          <p:cNvSpPr>
            <a:spLocks noGrp="1"/>
          </p:cNvSpPr>
          <p:nvPr>
            <p:ph type="title"/>
          </p:nvPr>
        </p:nvSpPr>
        <p:spPr>
          <a:xfrm>
            <a:off x="1335087" y="-357898"/>
            <a:ext cx="10018713" cy="1752599"/>
          </a:xfrm>
        </p:spPr>
        <p:txBody>
          <a:bodyPr>
            <a:normAutofit/>
          </a:bodyPr>
          <a:lstStyle/>
          <a:p>
            <a:r>
              <a:rPr lang="en-US" b="1" u="sng" dirty="0">
                <a:latin typeface="Times New Roman" panose="02020603050405020304" pitchFamily="18" charset="0"/>
                <a:cs typeface="Times New Roman" panose="02020603050405020304" pitchFamily="18" charset="0"/>
              </a:rPr>
              <a:t>Common Mistakes</a:t>
            </a:r>
          </a:p>
        </p:txBody>
      </p:sp>
      <p:sp>
        <p:nvSpPr>
          <p:cNvPr id="3" name="Content Placeholder 2">
            <a:extLst>
              <a:ext uri="{FF2B5EF4-FFF2-40B4-BE49-F238E27FC236}">
                <a16:creationId xmlns:a16="http://schemas.microsoft.com/office/drawing/2014/main" id="{8B0B1370-5417-9636-7E91-87FD7588E935}"/>
              </a:ext>
            </a:extLst>
          </p:cNvPr>
          <p:cNvSpPr>
            <a:spLocks noGrp="1"/>
          </p:cNvSpPr>
          <p:nvPr>
            <p:ph idx="1"/>
          </p:nvPr>
        </p:nvSpPr>
        <p:spPr>
          <a:xfrm>
            <a:off x="1676400" y="255710"/>
            <a:ext cx="10515600" cy="8118269"/>
          </a:xfrm>
        </p:spPr>
        <p:txBody>
          <a:bodyPr>
            <a:normAutofit fontScale="55000" lnSpcReduction="20000"/>
          </a:bodyPr>
          <a:lstStyle/>
          <a:p>
            <a:pPr marL="0" indent="0">
              <a:buNone/>
            </a:pPr>
            <a:endParaRPr lang="en-US" sz="5100" b="1" dirty="0">
              <a:latin typeface="Times New Roman" panose="02020603050405020304" pitchFamily="18" charset="0"/>
              <a:cs typeface="Times New Roman" panose="02020603050405020304" pitchFamily="18" charset="0"/>
            </a:endParaRPr>
          </a:p>
          <a:p>
            <a:r>
              <a:rPr lang="en-US" sz="5100" i="0" dirty="0">
                <a:solidFill>
                  <a:srgbClr val="050000"/>
                </a:solidFill>
                <a:effectLst/>
                <a:latin typeface="Times New Roman" panose="02020603050405020304" pitchFamily="18" charset="0"/>
                <a:cs typeface="Times New Roman" panose="02020603050405020304" pitchFamily="18" charset="0"/>
              </a:rPr>
              <a:t>Supplementary Reviewer does not meet rank/grade qualifications on NCOER</a:t>
            </a:r>
          </a:p>
          <a:p>
            <a:r>
              <a:rPr lang="en-US" sz="5100" dirty="0">
                <a:latin typeface="Times New Roman" panose="02020603050405020304" pitchFamily="18" charset="0"/>
                <a:cs typeface="Times New Roman" panose="02020603050405020304" pitchFamily="18" charset="0"/>
              </a:rPr>
              <a:t>Minimum grade of Senior Rater not met</a:t>
            </a:r>
          </a:p>
          <a:p>
            <a:r>
              <a:rPr lang="en-US" sz="5100" i="0" dirty="0">
                <a:solidFill>
                  <a:srgbClr val="050000"/>
                </a:solidFill>
                <a:effectLst/>
                <a:latin typeface="Times New Roman" panose="02020603050405020304" pitchFamily="18" charset="0"/>
                <a:cs typeface="Times New Roman" panose="02020603050405020304" pitchFamily="18" charset="0"/>
              </a:rPr>
              <a:t>Rater addressing ‘Potential’ in the “Overall Performance” comments</a:t>
            </a:r>
          </a:p>
          <a:p>
            <a:r>
              <a:rPr lang="en-US" sz="5100" dirty="0">
                <a:latin typeface="Times New Roman" panose="02020603050405020304" pitchFamily="18" charset="0"/>
                <a:cs typeface="Times New Roman" panose="02020603050405020304" pitchFamily="18" charset="0"/>
              </a:rPr>
              <a:t>Using Soldier’s first name within Rater overall bullets</a:t>
            </a:r>
          </a:p>
          <a:p>
            <a:r>
              <a:rPr lang="en-US" sz="5100" dirty="0">
                <a:latin typeface="Times New Roman" panose="02020603050405020304" pitchFamily="18" charset="0"/>
                <a:cs typeface="Times New Roman" panose="02020603050405020304" pitchFamily="18" charset="0"/>
              </a:rPr>
              <a:t>Applying new rating chain members retroactively in situations where the original rating chain member is no longer available</a:t>
            </a:r>
          </a:p>
          <a:p>
            <a:r>
              <a:rPr lang="en-US" sz="5100" dirty="0">
                <a:latin typeface="Times New Roman" panose="02020603050405020304" pitchFamily="18" charset="0"/>
                <a:cs typeface="Times New Roman" panose="02020603050405020304" pitchFamily="18" charset="0"/>
              </a:rPr>
              <a:t>Signature dates are out of sequence- </a:t>
            </a:r>
            <a:r>
              <a:rPr lang="en-US" sz="5100" dirty="0">
                <a:effectLst/>
                <a:latin typeface="Times New Roman" panose="02020603050405020304" pitchFamily="18" charset="0"/>
                <a:ea typeface="Aptos" panose="020B0004020202020204" pitchFamily="34" charset="0"/>
                <a:cs typeface="Times New Roman" panose="02020603050405020304" pitchFamily="18" charset="0"/>
              </a:rPr>
              <a:t>The signing order is always the Rater, Senior Rater, Rated NCO, and Supplementary Reviewer (if required). If signatures need to be removed – Supplementary Reviewer (if required), Rated NCO, Senior Rater, Rater</a:t>
            </a:r>
          </a:p>
          <a:p>
            <a:r>
              <a:rPr lang="en-US" sz="5100" dirty="0">
                <a:latin typeface="Times New Roman" panose="02020603050405020304" pitchFamily="18" charset="0"/>
                <a:cs typeface="Times New Roman" panose="02020603050405020304" pitchFamily="18" charset="0"/>
              </a:rPr>
              <a:t>Missing rated Soldier's signature – Senior Rater needs to explain why the Rated Soldier’s signature is missing.</a:t>
            </a:r>
            <a:endParaRPr lang="en-US" sz="5100" i="0" dirty="0">
              <a:solidFill>
                <a:srgbClr val="050000"/>
              </a:solidFill>
              <a:effectLst/>
              <a:latin typeface="Times New Roman" panose="02020603050405020304" pitchFamily="18" charset="0"/>
              <a:cs typeface="Times New Roman" panose="02020603050405020304" pitchFamily="18" charset="0"/>
            </a:endParaRPr>
          </a:p>
          <a:p>
            <a:endParaRPr lang="en-US" sz="5700" dirty="0">
              <a:latin typeface="Times New Roman" panose="02020603050405020304" pitchFamily="18" charset="0"/>
              <a:cs typeface="Times New Roman" panose="02020603050405020304" pitchFamily="18" charset="0"/>
            </a:endParaRPr>
          </a:p>
          <a:p>
            <a:pPr marL="0" indent="0">
              <a:buNone/>
            </a:pPr>
            <a:br>
              <a:rPr lang="en-US" sz="4200" b="1" dirty="0">
                <a:latin typeface="Times New Roman" panose="02020603050405020304" pitchFamily="18" charset="0"/>
                <a:cs typeface="Times New Roman" panose="02020603050405020304" pitchFamily="18" charset="0"/>
              </a:rPr>
            </a:br>
            <a:endParaRPr lang="en-US" sz="4200" b="1" dirty="0">
              <a:latin typeface="Times New Roman" panose="02020603050405020304" pitchFamily="18"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61307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168E5-1B6B-B580-8A5A-5EDA0A88E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39D66-6D38-5E0B-6BEE-16081EF0FD4B}"/>
              </a:ext>
            </a:extLst>
          </p:cNvPr>
          <p:cNvSpPr>
            <a:spLocks noGrp="1"/>
          </p:cNvSpPr>
          <p:nvPr>
            <p:ph type="title"/>
          </p:nvPr>
        </p:nvSpPr>
        <p:spPr>
          <a:xfrm>
            <a:off x="1351130" y="-550404"/>
            <a:ext cx="10018713" cy="1752599"/>
          </a:xfrm>
        </p:spPr>
        <p:txBody>
          <a:bodyPr>
            <a:normAutofit/>
          </a:bodyPr>
          <a:lstStyle/>
          <a:p>
            <a:r>
              <a:rPr lang="en-US" b="1" u="sng" dirty="0">
                <a:latin typeface="Times New Roman" panose="02020603050405020304" pitchFamily="18" charset="0"/>
                <a:cs typeface="Times New Roman" panose="02020603050405020304" pitchFamily="18" charset="0"/>
              </a:rPr>
              <a:t>Helpful Tools</a:t>
            </a:r>
          </a:p>
        </p:txBody>
      </p:sp>
      <p:sp>
        <p:nvSpPr>
          <p:cNvPr id="3" name="Content Placeholder 2">
            <a:extLst>
              <a:ext uri="{FF2B5EF4-FFF2-40B4-BE49-F238E27FC236}">
                <a16:creationId xmlns:a16="http://schemas.microsoft.com/office/drawing/2014/main" id="{F769929A-2EA6-B66B-3B88-5749897840D7}"/>
              </a:ext>
            </a:extLst>
          </p:cNvPr>
          <p:cNvSpPr>
            <a:spLocks noGrp="1"/>
          </p:cNvSpPr>
          <p:nvPr>
            <p:ph idx="1"/>
          </p:nvPr>
        </p:nvSpPr>
        <p:spPr>
          <a:xfrm>
            <a:off x="1515979" y="-187451"/>
            <a:ext cx="10515600" cy="7492625"/>
          </a:xfrm>
        </p:spPr>
        <p:txBody>
          <a:bodyPr>
            <a:normAutofit fontScale="40000" lnSpcReduction="20000"/>
          </a:bodyPr>
          <a:lstStyle/>
          <a:p>
            <a:pPr marL="0" indent="0">
              <a:buNone/>
            </a:pPr>
            <a:endParaRPr lang="en-US" sz="5100" b="1" dirty="0">
              <a:latin typeface="Times New Roman" panose="02020603050405020304" pitchFamily="18" charset="0"/>
              <a:cs typeface="Times New Roman" panose="02020603050405020304" pitchFamily="18" charset="0"/>
            </a:endParaRPr>
          </a:p>
          <a:p>
            <a:r>
              <a:rPr lang="en-US" sz="7500" dirty="0">
                <a:latin typeface="Times New Roman" panose="02020603050405020304" pitchFamily="18" charset="0"/>
                <a:cs typeface="Times New Roman" panose="02020603050405020304" pitchFamily="18" charset="0"/>
              </a:rPr>
              <a:t>Do not repeat bullet comments</a:t>
            </a:r>
          </a:p>
          <a:p>
            <a:r>
              <a:rPr lang="en-US" sz="7500" dirty="0">
                <a:latin typeface="Times New Roman" panose="02020603050405020304" pitchFamily="18" charset="0"/>
                <a:cs typeface="Times New Roman" panose="02020603050405020304" pitchFamily="18" charset="0"/>
              </a:rPr>
              <a:t>Do not use technical terminology</a:t>
            </a:r>
          </a:p>
          <a:p>
            <a:r>
              <a:rPr lang="en-US" sz="7500" dirty="0">
                <a:latin typeface="Times New Roman" panose="02020603050405020304" pitchFamily="18" charset="0"/>
                <a:cs typeface="Times New Roman" panose="02020603050405020304" pitchFamily="18" charset="0"/>
              </a:rPr>
              <a:t>Promotion potential recommendations should match future duty assignment recommendations</a:t>
            </a:r>
          </a:p>
          <a:p>
            <a:r>
              <a:rPr lang="en-US" sz="7500" dirty="0">
                <a:latin typeface="Times New Roman" panose="02020603050405020304" pitchFamily="18" charset="0"/>
                <a:cs typeface="Times New Roman" panose="02020603050405020304" pitchFamily="18" charset="0"/>
              </a:rPr>
              <a:t>Ensure Rater and Senior Rater comments do not conflict </a:t>
            </a:r>
          </a:p>
          <a:p>
            <a:r>
              <a:rPr lang="en-US" sz="7500" dirty="0">
                <a:latin typeface="Times New Roman" panose="02020603050405020304" pitchFamily="18" charset="0"/>
                <a:cs typeface="Times New Roman" panose="02020603050405020304" pitchFamily="18" charset="0"/>
              </a:rPr>
              <a:t>NCOER should create a clear overall PICTURE for the reader</a:t>
            </a:r>
          </a:p>
          <a:p>
            <a:r>
              <a:rPr lang="en-US" sz="7500" dirty="0">
                <a:latin typeface="Times New Roman" panose="02020603050405020304" pitchFamily="18" charset="0"/>
                <a:cs typeface="Times New Roman" panose="02020603050405020304" pitchFamily="18" charset="0"/>
              </a:rPr>
              <a:t>Senior Rater should address the Soldier’s potential, promotion, and future assignment</a:t>
            </a:r>
          </a:p>
          <a:p>
            <a:endParaRPr lang="en-US" sz="5100" dirty="0">
              <a:latin typeface="Times New Roman" panose="02020603050405020304" pitchFamily="18" charset="0"/>
              <a:cs typeface="Times New Roman" panose="02020603050405020304" pitchFamily="18" charset="0"/>
            </a:endParaRPr>
          </a:p>
          <a:p>
            <a:endParaRPr lang="en-US" sz="5100" dirty="0">
              <a:latin typeface="Times New Roman" panose="02020603050405020304" pitchFamily="18" charset="0"/>
              <a:cs typeface="Times New Roman" panose="02020603050405020304" pitchFamily="18" charset="0"/>
            </a:endParaRPr>
          </a:p>
          <a:p>
            <a:endParaRPr lang="en-US" sz="5700" dirty="0">
              <a:latin typeface="Times New Roman" panose="02020603050405020304" pitchFamily="18" charset="0"/>
              <a:cs typeface="Times New Roman" panose="02020603050405020304" pitchFamily="18" charset="0"/>
            </a:endParaRPr>
          </a:p>
          <a:p>
            <a:pPr marL="0" indent="0">
              <a:buNone/>
            </a:pPr>
            <a:br>
              <a:rPr lang="en-US" sz="4200" b="1" dirty="0">
                <a:latin typeface="Times New Roman" panose="02020603050405020304" pitchFamily="18" charset="0"/>
                <a:cs typeface="Times New Roman" panose="02020603050405020304" pitchFamily="18" charset="0"/>
              </a:rPr>
            </a:br>
            <a:endParaRPr lang="en-US" sz="4200" b="1" dirty="0">
              <a:latin typeface="Times New Roman" panose="02020603050405020304" pitchFamily="18"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377638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6C36-BB10-F927-8D57-137DDAE6E6D0}"/>
              </a:ext>
            </a:extLst>
          </p:cNvPr>
          <p:cNvSpPr>
            <a:spLocks noGrp="1"/>
          </p:cNvSpPr>
          <p:nvPr>
            <p:ph type="title"/>
          </p:nvPr>
        </p:nvSpPr>
        <p:spPr>
          <a:xfrm>
            <a:off x="1086643" y="-465222"/>
            <a:ext cx="10018713" cy="1752599"/>
          </a:xfrm>
        </p:spPr>
        <p:txBody>
          <a:bodyPr/>
          <a:lstStyle/>
          <a:p>
            <a:r>
              <a:rPr lang="en-US" b="1" u="sng" dirty="0">
                <a:latin typeface="Times New Roman" panose="02020603050405020304" pitchFamily="18" charset="0"/>
                <a:cs typeface="Times New Roman" panose="02020603050405020304" pitchFamily="18" charset="0"/>
              </a:rPr>
              <a:t>NCO Lens (As a Delegate/Reviewer)</a:t>
            </a:r>
          </a:p>
        </p:txBody>
      </p:sp>
      <p:sp>
        <p:nvSpPr>
          <p:cNvPr id="3" name="Content Placeholder 2">
            <a:extLst>
              <a:ext uri="{FF2B5EF4-FFF2-40B4-BE49-F238E27FC236}">
                <a16:creationId xmlns:a16="http://schemas.microsoft.com/office/drawing/2014/main" id="{DAF87E9A-95FB-06D3-032C-06DA68F6720B}"/>
              </a:ext>
            </a:extLst>
          </p:cNvPr>
          <p:cNvSpPr>
            <a:spLocks noGrp="1"/>
          </p:cNvSpPr>
          <p:nvPr>
            <p:ph idx="1"/>
          </p:nvPr>
        </p:nvSpPr>
        <p:spPr>
          <a:xfrm>
            <a:off x="1468266" y="294773"/>
            <a:ext cx="10018713" cy="4985085"/>
          </a:xfrm>
        </p:spPr>
        <p:txBody>
          <a:bodyPr>
            <a:normAutofit/>
          </a:bodyPr>
          <a:lstStyle/>
          <a:p>
            <a:r>
              <a:rPr lang="en-US" sz="3000" dirty="0">
                <a:latin typeface="Times New Roman" panose="02020603050405020304" pitchFamily="18" charset="0"/>
                <a:cs typeface="Times New Roman" panose="02020603050405020304" pitchFamily="18" charset="0"/>
              </a:rPr>
              <a:t>Writing will be clear and effective</a:t>
            </a:r>
          </a:p>
          <a:p>
            <a:r>
              <a:rPr lang="en-US" sz="3000" dirty="0">
                <a:latin typeface="Times New Roman" panose="02020603050405020304" pitchFamily="18" charset="0"/>
                <a:cs typeface="Times New Roman" panose="02020603050405020304" pitchFamily="18" charset="0"/>
              </a:rPr>
              <a:t>Must aid effective communication </a:t>
            </a:r>
          </a:p>
          <a:p>
            <a:r>
              <a:rPr lang="en-US" sz="3000" dirty="0">
                <a:latin typeface="Times New Roman" panose="02020603050405020304" pitchFamily="18" charset="0"/>
                <a:cs typeface="Times New Roman" panose="02020603050405020304" pitchFamily="18" charset="0"/>
              </a:rPr>
              <a:t>Be the voice of reason and mentor</a:t>
            </a:r>
          </a:p>
          <a:p>
            <a:r>
              <a:rPr lang="en-US" sz="3000" dirty="0">
                <a:latin typeface="Times New Roman" panose="02020603050405020304" pitchFamily="18" charset="0"/>
                <a:cs typeface="Times New Roman" panose="02020603050405020304" pitchFamily="18" charset="0"/>
              </a:rPr>
              <a:t>Rating Schemes are being used</a:t>
            </a:r>
          </a:p>
          <a:p>
            <a:r>
              <a:rPr lang="en-US" sz="3000" dirty="0">
                <a:latin typeface="Times New Roman" panose="02020603050405020304" pitchFamily="18" charset="0"/>
                <a:cs typeface="Times New Roman" panose="02020603050405020304" pitchFamily="18" charset="0"/>
              </a:rPr>
              <a:t>Format of the bullets</a:t>
            </a:r>
          </a:p>
        </p:txBody>
      </p:sp>
    </p:spTree>
    <p:extLst>
      <p:ext uri="{BB962C8B-B14F-4D97-AF65-F5344CB8AC3E}">
        <p14:creationId xmlns:p14="http://schemas.microsoft.com/office/powerpoint/2010/main" val="401397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6AF9-0FA9-4450-777A-5CF62ABDC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647B6-BCAE-A146-21E7-A89F2932612D}"/>
              </a:ext>
            </a:extLst>
          </p:cNvPr>
          <p:cNvSpPr>
            <a:spLocks noGrp="1"/>
          </p:cNvSpPr>
          <p:nvPr>
            <p:ph type="title"/>
          </p:nvPr>
        </p:nvSpPr>
        <p:spPr>
          <a:xfrm>
            <a:off x="1086643" y="-433138"/>
            <a:ext cx="10018713" cy="1752599"/>
          </a:xfrm>
        </p:spPr>
        <p:txBody>
          <a:bodyPr/>
          <a:lstStyle/>
          <a:p>
            <a:r>
              <a:rPr lang="en-US" b="1" u="sng" dirty="0">
                <a:latin typeface="Times New Roman" panose="02020603050405020304" pitchFamily="18" charset="0"/>
                <a:cs typeface="Times New Roman" panose="02020603050405020304" pitchFamily="18" charset="0"/>
              </a:rPr>
              <a:t>Helpful Websites</a:t>
            </a:r>
          </a:p>
        </p:txBody>
      </p:sp>
      <p:sp>
        <p:nvSpPr>
          <p:cNvPr id="3" name="Content Placeholder 2">
            <a:extLst>
              <a:ext uri="{FF2B5EF4-FFF2-40B4-BE49-F238E27FC236}">
                <a16:creationId xmlns:a16="http://schemas.microsoft.com/office/drawing/2014/main" id="{51704543-4E95-DDC2-6AFB-9BF0AEB176AF}"/>
              </a:ext>
            </a:extLst>
          </p:cNvPr>
          <p:cNvSpPr>
            <a:spLocks noGrp="1"/>
          </p:cNvSpPr>
          <p:nvPr>
            <p:ph idx="1"/>
          </p:nvPr>
        </p:nvSpPr>
        <p:spPr>
          <a:xfrm>
            <a:off x="1740982" y="1319461"/>
            <a:ext cx="10018713" cy="4985085"/>
          </a:xfrm>
        </p:spPr>
        <p:txBody>
          <a:bodyPr>
            <a:normAutofit/>
          </a:bodyPr>
          <a:lstStyle/>
          <a:p>
            <a:r>
              <a:rPr lang="en-US" sz="3000" dirty="0">
                <a:latin typeface="Times New Roman" panose="02020603050405020304" pitchFamily="18" charset="0"/>
                <a:cs typeface="Times New Roman" panose="02020603050405020304" pitchFamily="18" charset="0"/>
              </a:rPr>
              <a:t>https://www.armywriter.com/ncoer_bullets.com</a:t>
            </a:r>
          </a:p>
          <a:p>
            <a:r>
              <a:rPr lang="en-US" sz="3000" dirty="0">
                <a:latin typeface="Times New Roman" panose="02020603050405020304" pitchFamily="18" charset="0"/>
                <a:cs typeface="Times New Roman" panose="02020603050405020304" pitchFamily="18" charset="0"/>
              </a:rPr>
              <a:t> https://www.armynco.com/ncoers/ncoer_bullets.php</a:t>
            </a:r>
          </a:p>
          <a:p>
            <a:r>
              <a:rPr lang="en-US" sz="3000" dirty="0">
                <a:latin typeface="Times New Roman" panose="02020603050405020304" pitchFamily="18" charset="0"/>
                <a:cs typeface="Times New Roman" panose="02020603050405020304" pitchFamily="18" charset="0"/>
              </a:rPr>
              <a:t> https://rapidepr.com</a:t>
            </a:r>
          </a:p>
          <a:p>
            <a:r>
              <a:rPr lang="en-US" sz="3000" dirty="0">
                <a:latin typeface="Times New Roman" panose="02020603050405020304" pitchFamily="18" charset="0"/>
                <a:cs typeface="Times New Roman" panose="02020603050405020304" pitchFamily="18" charset="0"/>
              </a:rPr>
              <a:t> https://juniorofficer.army.mil/oer-company-grade-narrative-guide-and-examples/</a:t>
            </a:r>
          </a:p>
          <a:p>
            <a:pPr marL="0" indent="0">
              <a:buNone/>
            </a:pPr>
            <a:r>
              <a:rPr lang="en-US" dirty="0"/>
              <a:t> </a:t>
            </a:r>
          </a:p>
          <a:p>
            <a:endParaRPr lang="en-US" sz="2400" dirty="0"/>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8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C1C7D-007C-F629-398A-F9D499BE3240}"/>
              </a:ext>
            </a:extLst>
          </p:cNvPr>
          <p:cNvSpPr>
            <a:spLocks noGrp="1"/>
          </p:cNvSpPr>
          <p:nvPr>
            <p:ph idx="1"/>
          </p:nvPr>
        </p:nvSpPr>
        <p:spPr>
          <a:xfrm>
            <a:off x="1159042" y="691856"/>
            <a:ext cx="10515600" cy="4351338"/>
          </a:xfrm>
        </p:spPr>
        <p:txBody>
          <a:bodyPr>
            <a:normAutofit/>
          </a:bodyPr>
          <a:lstStyle/>
          <a:p>
            <a:pPr marL="0" indent="0" algn="ctr">
              <a:buNone/>
            </a:pPr>
            <a:r>
              <a:rPr lang="en-US" sz="8500" b="1" dirty="0">
                <a:latin typeface="Times New Roman" panose="02020603050405020304" pitchFamily="18" charset="0"/>
                <a:cs typeface="Times New Roman" panose="02020603050405020304" pitchFamily="18" charset="0"/>
              </a:rPr>
              <a:t>CHECK THE BOX</a:t>
            </a:r>
          </a:p>
        </p:txBody>
      </p:sp>
    </p:spTree>
    <p:extLst>
      <p:ext uri="{BB962C8B-B14F-4D97-AF65-F5344CB8AC3E}">
        <p14:creationId xmlns:p14="http://schemas.microsoft.com/office/powerpoint/2010/main" val="372771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2A7F-9450-8997-61D8-ADEEBC0E13FD}"/>
              </a:ext>
            </a:extLst>
          </p:cNvPr>
          <p:cNvSpPr>
            <a:spLocks noGrp="1"/>
          </p:cNvSpPr>
          <p:nvPr>
            <p:ph type="title"/>
          </p:nvPr>
        </p:nvSpPr>
        <p:spPr>
          <a:xfrm>
            <a:off x="838200" y="365126"/>
            <a:ext cx="10515600" cy="687498"/>
          </a:xfrm>
        </p:spPr>
        <p:txBody>
          <a:bodyPr>
            <a:noAutofit/>
          </a:bodyPr>
          <a:lstStyle/>
          <a:p>
            <a:r>
              <a:rPr lang="en-US" sz="4000" b="1" u="sng" dirty="0">
                <a:latin typeface="Times New Roman" panose="02020603050405020304" pitchFamily="18" charset="0"/>
                <a:cs typeface="Times New Roman" panose="02020603050405020304" pitchFamily="18" charset="0"/>
              </a:rPr>
              <a:t>Example 1</a:t>
            </a:r>
          </a:p>
        </p:txBody>
      </p:sp>
      <p:sp>
        <p:nvSpPr>
          <p:cNvPr id="3" name="Content Placeholder 2">
            <a:extLst>
              <a:ext uri="{FF2B5EF4-FFF2-40B4-BE49-F238E27FC236}">
                <a16:creationId xmlns:a16="http://schemas.microsoft.com/office/drawing/2014/main" id="{AF888B34-4D2B-F2A0-83A7-9B080680A237}"/>
              </a:ext>
            </a:extLst>
          </p:cNvPr>
          <p:cNvSpPr>
            <a:spLocks noGrp="1"/>
          </p:cNvSpPr>
          <p:nvPr>
            <p:ph idx="1"/>
          </p:nvPr>
        </p:nvSpPr>
        <p:spPr>
          <a:xfrm>
            <a:off x="1319464" y="1293334"/>
            <a:ext cx="10515600" cy="3192942"/>
          </a:xfrm>
        </p:spPr>
        <p:txBody>
          <a:bodyPr>
            <a:normAutofit/>
          </a:bodyPr>
          <a:lstStyle/>
          <a:p>
            <a:r>
              <a:rPr lang="en-US" sz="3000" dirty="0">
                <a:latin typeface="Times New Roman" panose="02020603050405020304" pitchFamily="18" charset="0"/>
                <a:cs typeface="Times New Roman" panose="02020603050405020304" pitchFamily="18" charset="0"/>
              </a:rPr>
              <a:t>recognized by the installation commander for contributions during the JBMDL fun run</a:t>
            </a:r>
          </a:p>
          <a:p>
            <a:r>
              <a:rPr lang="en-US" sz="3000" dirty="0">
                <a:latin typeface="Times New Roman" panose="02020603050405020304" pitchFamily="18" charset="0"/>
                <a:cs typeface="Times New Roman" panose="02020603050405020304" pitchFamily="18" charset="0"/>
              </a:rPr>
              <a:t>lead by example; motivated others to take pride in performances and instilled confidence in customer interaction</a:t>
            </a:r>
          </a:p>
          <a:p>
            <a:r>
              <a:rPr lang="en-US" sz="3000" dirty="0">
                <a:latin typeface="Times New Roman" panose="02020603050405020304" pitchFamily="18" charset="0"/>
                <a:cs typeface="Times New Roman" panose="02020603050405020304" pitchFamily="18" charset="0"/>
              </a:rPr>
              <a:t>remained flexible and mission-focused in an ever-changing environment and high operational tempo</a:t>
            </a:r>
          </a:p>
        </p:txBody>
      </p:sp>
      <p:sp>
        <p:nvSpPr>
          <p:cNvPr id="4" name="Title 1">
            <a:extLst>
              <a:ext uri="{FF2B5EF4-FFF2-40B4-BE49-F238E27FC236}">
                <a16:creationId xmlns:a16="http://schemas.microsoft.com/office/drawing/2014/main" id="{4E40E1E1-36A6-6CE0-74B2-7AE8867FF8F7}"/>
              </a:ext>
            </a:extLst>
          </p:cNvPr>
          <p:cNvSpPr txBox="1">
            <a:spLocks/>
          </p:cNvSpPr>
          <p:nvPr/>
        </p:nvSpPr>
        <p:spPr>
          <a:xfrm>
            <a:off x="979968" y="4877168"/>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B73306B0-8935-4F58-08C9-69652EBE2B90}"/>
              </a:ext>
            </a:extLst>
          </p:cNvPr>
          <p:cNvSpPr txBox="1">
            <a:spLocks/>
          </p:cNvSpPr>
          <p:nvPr/>
        </p:nvSpPr>
        <p:spPr>
          <a:xfrm>
            <a:off x="1337930" y="4726986"/>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What box would you recommend?</a:t>
            </a:r>
          </a:p>
        </p:txBody>
      </p:sp>
      <p:sp>
        <p:nvSpPr>
          <p:cNvPr id="7" name="TextBox 6">
            <a:extLst>
              <a:ext uri="{FF2B5EF4-FFF2-40B4-BE49-F238E27FC236}">
                <a16:creationId xmlns:a16="http://schemas.microsoft.com/office/drawing/2014/main" id="{D2A1CF7B-0699-38F6-D4DB-50DC5802DC38}"/>
              </a:ext>
            </a:extLst>
          </p:cNvPr>
          <p:cNvSpPr txBox="1"/>
          <p:nvPr/>
        </p:nvSpPr>
        <p:spPr>
          <a:xfrm>
            <a:off x="2042698" y="551656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FAR EXCEEDED</a:t>
            </a:r>
          </a:p>
          <a:p>
            <a:pPr algn="ctr"/>
            <a:r>
              <a:rPr lang="en-US" b="1" dirty="0">
                <a:latin typeface="Times New Roman" panose="02020603050405020304" pitchFamily="18" charset="0"/>
                <a:cs typeface="Times New Roman" panose="02020603050405020304" pitchFamily="18" charset="0"/>
              </a:rPr>
              <a:t>STANDARD</a:t>
            </a:r>
          </a:p>
        </p:txBody>
      </p:sp>
      <p:sp>
        <p:nvSpPr>
          <p:cNvPr id="8" name="TextBox 7">
            <a:extLst>
              <a:ext uri="{FF2B5EF4-FFF2-40B4-BE49-F238E27FC236}">
                <a16:creationId xmlns:a16="http://schemas.microsoft.com/office/drawing/2014/main" id="{FFF5DA79-DF62-DA3E-31B8-8CC34CF13A00}"/>
              </a:ext>
            </a:extLst>
          </p:cNvPr>
          <p:cNvSpPr txBox="1"/>
          <p:nvPr/>
        </p:nvSpPr>
        <p:spPr>
          <a:xfrm>
            <a:off x="4196713" y="551217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EXCEEDED</a:t>
            </a:r>
          </a:p>
          <a:p>
            <a:pPr algn="ctr"/>
            <a:r>
              <a:rPr lang="en-US" b="1" dirty="0">
                <a:latin typeface="Times New Roman" panose="02020603050405020304" pitchFamily="18" charset="0"/>
                <a:cs typeface="Times New Roman" panose="02020603050405020304" pitchFamily="18" charset="0"/>
              </a:rPr>
              <a:t>STANDARD</a:t>
            </a:r>
          </a:p>
        </p:txBody>
      </p:sp>
      <p:sp>
        <p:nvSpPr>
          <p:cNvPr id="9" name="TextBox 8">
            <a:extLst>
              <a:ext uri="{FF2B5EF4-FFF2-40B4-BE49-F238E27FC236}">
                <a16:creationId xmlns:a16="http://schemas.microsoft.com/office/drawing/2014/main" id="{B16BBCBF-8809-9AC3-1A28-F33128A61DE7}"/>
              </a:ext>
            </a:extLst>
          </p:cNvPr>
          <p:cNvSpPr txBox="1"/>
          <p:nvPr/>
        </p:nvSpPr>
        <p:spPr>
          <a:xfrm>
            <a:off x="6499479" y="5505872"/>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MET</a:t>
            </a:r>
          </a:p>
          <a:p>
            <a:pPr algn="ctr"/>
            <a:r>
              <a:rPr lang="en-US" b="1" dirty="0">
                <a:latin typeface="Times New Roman" panose="02020603050405020304" pitchFamily="18" charset="0"/>
                <a:cs typeface="Times New Roman" panose="02020603050405020304" pitchFamily="18" charset="0"/>
              </a:rPr>
              <a:t>STANDARD</a:t>
            </a:r>
          </a:p>
        </p:txBody>
      </p:sp>
      <p:sp>
        <p:nvSpPr>
          <p:cNvPr id="10" name="TextBox 9">
            <a:extLst>
              <a:ext uri="{FF2B5EF4-FFF2-40B4-BE49-F238E27FC236}">
                <a16:creationId xmlns:a16="http://schemas.microsoft.com/office/drawing/2014/main" id="{91B807D2-B7A9-1161-0225-3D7E927850BD}"/>
              </a:ext>
            </a:extLst>
          </p:cNvPr>
          <p:cNvSpPr txBox="1"/>
          <p:nvPr/>
        </p:nvSpPr>
        <p:spPr>
          <a:xfrm>
            <a:off x="8802245" y="5536527"/>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DID NOT MEET</a:t>
            </a:r>
          </a:p>
          <a:p>
            <a:pPr algn="ctr"/>
            <a:r>
              <a:rPr lang="en-US" b="1" dirty="0">
                <a:latin typeface="Times New Roman" panose="02020603050405020304" pitchFamily="18" charset="0"/>
                <a:cs typeface="Times New Roman" panose="02020603050405020304" pitchFamily="18" charset="0"/>
              </a:rPr>
              <a:t>STANDARD</a:t>
            </a:r>
          </a:p>
        </p:txBody>
      </p:sp>
      <p:sp>
        <p:nvSpPr>
          <p:cNvPr id="11" name="Arrow: Up 10">
            <a:extLst>
              <a:ext uri="{FF2B5EF4-FFF2-40B4-BE49-F238E27FC236}">
                <a16:creationId xmlns:a16="http://schemas.microsoft.com/office/drawing/2014/main" id="{7C817CBE-08D4-A18E-EE9A-0945EC38FC95}"/>
              </a:ext>
            </a:extLst>
          </p:cNvPr>
          <p:cNvSpPr/>
          <p:nvPr/>
        </p:nvSpPr>
        <p:spPr>
          <a:xfrm>
            <a:off x="7259794" y="6152203"/>
            <a:ext cx="484632"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6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11825-1962-36BA-EB80-258D3AA7C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CAFCC-C559-000C-ED74-CE5DB68CCA83}"/>
              </a:ext>
            </a:extLst>
          </p:cNvPr>
          <p:cNvSpPr>
            <a:spLocks noGrp="1"/>
          </p:cNvSpPr>
          <p:nvPr>
            <p:ph type="title"/>
          </p:nvPr>
        </p:nvSpPr>
        <p:spPr>
          <a:xfrm>
            <a:off x="838200" y="365126"/>
            <a:ext cx="10515600" cy="687498"/>
          </a:xfrm>
        </p:spPr>
        <p:txBody>
          <a:bodyPr>
            <a:noAutofit/>
          </a:bodyPr>
          <a:lstStyle/>
          <a:p>
            <a:r>
              <a:rPr lang="en-US" sz="4000" b="1" u="sng" dirty="0">
                <a:latin typeface="Times New Roman" panose="02020603050405020304" pitchFamily="18" charset="0"/>
                <a:cs typeface="Times New Roman" panose="02020603050405020304" pitchFamily="18" charset="0"/>
              </a:rPr>
              <a:t>Example 2</a:t>
            </a:r>
          </a:p>
        </p:txBody>
      </p:sp>
      <p:sp>
        <p:nvSpPr>
          <p:cNvPr id="3" name="Content Placeholder 2">
            <a:extLst>
              <a:ext uri="{FF2B5EF4-FFF2-40B4-BE49-F238E27FC236}">
                <a16:creationId xmlns:a16="http://schemas.microsoft.com/office/drawing/2014/main" id="{EE956F7F-38DA-4332-FA86-6C44C7687926}"/>
              </a:ext>
            </a:extLst>
          </p:cNvPr>
          <p:cNvSpPr>
            <a:spLocks noGrp="1"/>
          </p:cNvSpPr>
          <p:nvPr>
            <p:ph idx="1"/>
          </p:nvPr>
        </p:nvSpPr>
        <p:spPr>
          <a:xfrm>
            <a:off x="1319464" y="1293334"/>
            <a:ext cx="10515600" cy="3192942"/>
          </a:xfrm>
        </p:spPr>
        <p:txBody>
          <a:bodyPr>
            <a:normAutofit/>
          </a:bodyPr>
          <a:lstStyle/>
          <a:p>
            <a:r>
              <a:rPr lang="en-US" sz="3000" dirty="0">
                <a:latin typeface="Times New Roman" panose="02020603050405020304" pitchFamily="18" charset="0"/>
                <a:cs typeface="Times New Roman" panose="02020603050405020304" pitchFamily="18" charset="0"/>
              </a:rPr>
              <a:t>orchestrated an efficient maintenance plan which recovered 15 UH60 aircraft upon redeployment </a:t>
            </a:r>
          </a:p>
          <a:p>
            <a:r>
              <a:rPr lang="en-US" sz="3000" dirty="0">
                <a:latin typeface="Times New Roman" panose="02020603050405020304" pitchFamily="18" charset="0"/>
                <a:cs typeface="Times New Roman" panose="02020603050405020304" pitchFamily="18" charset="0"/>
              </a:rPr>
              <a:t>attended every drill</a:t>
            </a:r>
          </a:p>
          <a:p>
            <a:r>
              <a:rPr lang="en-US" sz="3000" dirty="0">
                <a:latin typeface="Times New Roman" panose="02020603050405020304" pitchFamily="18" charset="0"/>
                <a:cs typeface="Times New Roman" panose="02020603050405020304" pitchFamily="18" charset="0"/>
              </a:rPr>
              <a:t>does not work well under supervision but needs to develop self-discipline </a:t>
            </a:r>
          </a:p>
        </p:txBody>
      </p:sp>
      <p:sp>
        <p:nvSpPr>
          <p:cNvPr id="4" name="Title 1">
            <a:extLst>
              <a:ext uri="{FF2B5EF4-FFF2-40B4-BE49-F238E27FC236}">
                <a16:creationId xmlns:a16="http://schemas.microsoft.com/office/drawing/2014/main" id="{325E1612-95A1-AE4F-B9D1-9ED1B816D0C6}"/>
              </a:ext>
            </a:extLst>
          </p:cNvPr>
          <p:cNvSpPr txBox="1">
            <a:spLocks/>
          </p:cNvSpPr>
          <p:nvPr/>
        </p:nvSpPr>
        <p:spPr>
          <a:xfrm>
            <a:off x="979968" y="4877168"/>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E299B42A-DEA4-B562-A967-115A9290F915}"/>
              </a:ext>
            </a:extLst>
          </p:cNvPr>
          <p:cNvSpPr txBox="1">
            <a:spLocks/>
          </p:cNvSpPr>
          <p:nvPr/>
        </p:nvSpPr>
        <p:spPr>
          <a:xfrm>
            <a:off x="1337930" y="4726986"/>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What box would you recommend?</a:t>
            </a:r>
          </a:p>
        </p:txBody>
      </p:sp>
      <p:sp>
        <p:nvSpPr>
          <p:cNvPr id="7" name="TextBox 6">
            <a:extLst>
              <a:ext uri="{FF2B5EF4-FFF2-40B4-BE49-F238E27FC236}">
                <a16:creationId xmlns:a16="http://schemas.microsoft.com/office/drawing/2014/main" id="{D137DC26-9255-C541-6487-AFF9951A51CA}"/>
              </a:ext>
            </a:extLst>
          </p:cNvPr>
          <p:cNvSpPr txBox="1"/>
          <p:nvPr/>
        </p:nvSpPr>
        <p:spPr>
          <a:xfrm>
            <a:off x="2042698" y="551656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FAR EXCEEDED</a:t>
            </a:r>
          </a:p>
          <a:p>
            <a:pPr algn="ctr"/>
            <a:r>
              <a:rPr lang="en-US" b="1" dirty="0">
                <a:latin typeface="Times New Roman" panose="02020603050405020304" pitchFamily="18" charset="0"/>
                <a:cs typeface="Times New Roman" panose="02020603050405020304" pitchFamily="18" charset="0"/>
              </a:rPr>
              <a:t>STANDARD</a:t>
            </a:r>
          </a:p>
        </p:txBody>
      </p:sp>
      <p:sp>
        <p:nvSpPr>
          <p:cNvPr id="8" name="TextBox 7">
            <a:extLst>
              <a:ext uri="{FF2B5EF4-FFF2-40B4-BE49-F238E27FC236}">
                <a16:creationId xmlns:a16="http://schemas.microsoft.com/office/drawing/2014/main" id="{6B95990F-9ED5-17CE-1A90-54225F4BCD73}"/>
              </a:ext>
            </a:extLst>
          </p:cNvPr>
          <p:cNvSpPr txBox="1"/>
          <p:nvPr/>
        </p:nvSpPr>
        <p:spPr>
          <a:xfrm>
            <a:off x="4196713" y="551217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EXCEEDED</a:t>
            </a:r>
          </a:p>
          <a:p>
            <a:pPr algn="ctr"/>
            <a:r>
              <a:rPr lang="en-US" b="1" dirty="0">
                <a:latin typeface="Times New Roman" panose="02020603050405020304" pitchFamily="18" charset="0"/>
                <a:cs typeface="Times New Roman" panose="02020603050405020304" pitchFamily="18" charset="0"/>
              </a:rPr>
              <a:t>STANDARD</a:t>
            </a:r>
          </a:p>
        </p:txBody>
      </p:sp>
      <p:sp>
        <p:nvSpPr>
          <p:cNvPr id="9" name="TextBox 8">
            <a:extLst>
              <a:ext uri="{FF2B5EF4-FFF2-40B4-BE49-F238E27FC236}">
                <a16:creationId xmlns:a16="http://schemas.microsoft.com/office/drawing/2014/main" id="{6F33FDE0-C535-04A9-7DC3-18AB73CC04BD}"/>
              </a:ext>
            </a:extLst>
          </p:cNvPr>
          <p:cNvSpPr txBox="1"/>
          <p:nvPr/>
        </p:nvSpPr>
        <p:spPr>
          <a:xfrm>
            <a:off x="6499479" y="5505872"/>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MET</a:t>
            </a:r>
          </a:p>
          <a:p>
            <a:pPr algn="ctr"/>
            <a:r>
              <a:rPr lang="en-US" b="1" dirty="0">
                <a:latin typeface="Times New Roman" panose="02020603050405020304" pitchFamily="18" charset="0"/>
                <a:cs typeface="Times New Roman" panose="02020603050405020304" pitchFamily="18" charset="0"/>
              </a:rPr>
              <a:t>STANDARD</a:t>
            </a:r>
          </a:p>
        </p:txBody>
      </p:sp>
      <p:sp>
        <p:nvSpPr>
          <p:cNvPr id="10" name="TextBox 9">
            <a:extLst>
              <a:ext uri="{FF2B5EF4-FFF2-40B4-BE49-F238E27FC236}">
                <a16:creationId xmlns:a16="http://schemas.microsoft.com/office/drawing/2014/main" id="{1EE6EF29-557F-8175-BCF7-CE98B51C9552}"/>
              </a:ext>
            </a:extLst>
          </p:cNvPr>
          <p:cNvSpPr txBox="1"/>
          <p:nvPr/>
        </p:nvSpPr>
        <p:spPr>
          <a:xfrm>
            <a:off x="8802245" y="5536527"/>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DID NOT MEET</a:t>
            </a:r>
          </a:p>
          <a:p>
            <a:pPr algn="ctr"/>
            <a:r>
              <a:rPr lang="en-US" b="1" dirty="0">
                <a:latin typeface="Times New Roman" panose="02020603050405020304" pitchFamily="18" charset="0"/>
                <a:cs typeface="Times New Roman" panose="02020603050405020304" pitchFamily="18" charset="0"/>
              </a:rPr>
              <a:t>STANDARD</a:t>
            </a:r>
          </a:p>
        </p:txBody>
      </p:sp>
      <p:sp>
        <p:nvSpPr>
          <p:cNvPr id="6" name="Arrow: Up 5">
            <a:extLst>
              <a:ext uri="{FF2B5EF4-FFF2-40B4-BE49-F238E27FC236}">
                <a16:creationId xmlns:a16="http://schemas.microsoft.com/office/drawing/2014/main" id="{87571889-0799-D529-F4DB-46085E597180}"/>
              </a:ext>
            </a:extLst>
          </p:cNvPr>
          <p:cNvSpPr/>
          <p:nvPr/>
        </p:nvSpPr>
        <p:spPr>
          <a:xfrm>
            <a:off x="9562560" y="6189505"/>
            <a:ext cx="484632"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39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21A7-B8E2-4A8D-661C-1F21FA475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38700-D057-A218-FD05-E30B236E6412}"/>
              </a:ext>
            </a:extLst>
          </p:cNvPr>
          <p:cNvSpPr>
            <a:spLocks noGrp="1"/>
          </p:cNvSpPr>
          <p:nvPr>
            <p:ph type="title"/>
          </p:nvPr>
        </p:nvSpPr>
        <p:spPr>
          <a:xfrm>
            <a:off x="838200" y="365126"/>
            <a:ext cx="10515600" cy="687498"/>
          </a:xfrm>
        </p:spPr>
        <p:txBody>
          <a:bodyPr>
            <a:noAutofit/>
          </a:bodyPr>
          <a:lstStyle/>
          <a:p>
            <a:r>
              <a:rPr lang="en-US" sz="4000" b="1" u="sng" dirty="0">
                <a:latin typeface="Times New Roman" panose="02020603050405020304" pitchFamily="18" charset="0"/>
                <a:cs typeface="Times New Roman" panose="02020603050405020304" pitchFamily="18" charset="0"/>
              </a:rPr>
              <a:t>Example 3</a:t>
            </a:r>
          </a:p>
        </p:txBody>
      </p:sp>
      <p:sp>
        <p:nvSpPr>
          <p:cNvPr id="3" name="Content Placeholder 2">
            <a:extLst>
              <a:ext uri="{FF2B5EF4-FFF2-40B4-BE49-F238E27FC236}">
                <a16:creationId xmlns:a16="http://schemas.microsoft.com/office/drawing/2014/main" id="{7C23EF7A-2C80-673F-1314-B0C74C5E51EF}"/>
              </a:ext>
            </a:extLst>
          </p:cNvPr>
          <p:cNvSpPr>
            <a:spLocks noGrp="1"/>
          </p:cNvSpPr>
          <p:nvPr>
            <p:ph idx="1"/>
          </p:nvPr>
        </p:nvSpPr>
        <p:spPr>
          <a:xfrm>
            <a:off x="1319464" y="1293334"/>
            <a:ext cx="10515600" cy="3192942"/>
          </a:xfrm>
        </p:spPr>
        <p:txBody>
          <a:bodyPr>
            <a:normAutofit/>
          </a:bodyPr>
          <a:lstStyle/>
          <a:p>
            <a:r>
              <a:rPr lang="en-US" sz="3000" dirty="0">
                <a:latin typeface="Times New Roman" panose="02020603050405020304" pitchFamily="18" charset="0"/>
                <a:cs typeface="Times New Roman" panose="02020603050405020304" pitchFamily="18" charset="0"/>
              </a:rPr>
              <a:t>hand picked by the CSM over 15 MSGs to assume responsibility for the most challenging company with the command</a:t>
            </a:r>
          </a:p>
          <a:p>
            <a:r>
              <a:rPr lang="en-US" sz="3000" dirty="0">
                <a:latin typeface="Times New Roman" panose="02020603050405020304" pitchFamily="18" charset="0"/>
                <a:cs typeface="Times New Roman" panose="02020603050405020304" pitchFamily="18" charset="0"/>
              </a:rPr>
              <a:t>crafted and executed the first-ever NCO induction ceremony for the company to recognize</a:t>
            </a:r>
          </a:p>
          <a:p>
            <a:r>
              <a:rPr lang="en-US" sz="3000" dirty="0">
                <a:latin typeface="Times New Roman" panose="02020603050405020304" pitchFamily="18" charset="0"/>
                <a:cs typeface="Times New Roman" panose="02020603050405020304" pitchFamily="18" charset="0"/>
              </a:rPr>
              <a:t>echoed the CDR’s intent and synchronized multiple missions under the most challenging conditions with minimal resources</a:t>
            </a:r>
          </a:p>
        </p:txBody>
      </p:sp>
      <p:sp>
        <p:nvSpPr>
          <p:cNvPr id="4" name="Title 1">
            <a:extLst>
              <a:ext uri="{FF2B5EF4-FFF2-40B4-BE49-F238E27FC236}">
                <a16:creationId xmlns:a16="http://schemas.microsoft.com/office/drawing/2014/main" id="{69BF21B2-E81C-99F5-78DE-0A75E04A98D6}"/>
              </a:ext>
            </a:extLst>
          </p:cNvPr>
          <p:cNvSpPr txBox="1">
            <a:spLocks/>
          </p:cNvSpPr>
          <p:nvPr/>
        </p:nvSpPr>
        <p:spPr>
          <a:xfrm>
            <a:off x="979968" y="4877168"/>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82F2142E-5453-4393-3CA2-C3DC520B2048}"/>
              </a:ext>
            </a:extLst>
          </p:cNvPr>
          <p:cNvSpPr txBox="1">
            <a:spLocks/>
          </p:cNvSpPr>
          <p:nvPr/>
        </p:nvSpPr>
        <p:spPr>
          <a:xfrm>
            <a:off x="1337930" y="4726986"/>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What box would you recommend?</a:t>
            </a:r>
          </a:p>
        </p:txBody>
      </p:sp>
      <p:sp>
        <p:nvSpPr>
          <p:cNvPr id="7" name="TextBox 6">
            <a:extLst>
              <a:ext uri="{FF2B5EF4-FFF2-40B4-BE49-F238E27FC236}">
                <a16:creationId xmlns:a16="http://schemas.microsoft.com/office/drawing/2014/main" id="{0BCA3D9F-63D6-4898-4368-774FA3EA7995}"/>
              </a:ext>
            </a:extLst>
          </p:cNvPr>
          <p:cNvSpPr txBox="1"/>
          <p:nvPr/>
        </p:nvSpPr>
        <p:spPr>
          <a:xfrm>
            <a:off x="2042698" y="551656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FAR EXCEEDED</a:t>
            </a:r>
          </a:p>
          <a:p>
            <a:pPr algn="ctr"/>
            <a:r>
              <a:rPr lang="en-US" b="1" dirty="0">
                <a:latin typeface="Times New Roman" panose="02020603050405020304" pitchFamily="18" charset="0"/>
                <a:cs typeface="Times New Roman" panose="02020603050405020304" pitchFamily="18" charset="0"/>
              </a:rPr>
              <a:t>STANDARD</a:t>
            </a:r>
          </a:p>
        </p:txBody>
      </p:sp>
      <p:sp>
        <p:nvSpPr>
          <p:cNvPr id="8" name="TextBox 7">
            <a:extLst>
              <a:ext uri="{FF2B5EF4-FFF2-40B4-BE49-F238E27FC236}">
                <a16:creationId xmlns:a16="http://schemas.microsoft.com/office/drawing/2014/main" id="{ABA368B8-50ED-A9AA-D24B-758854139092}"/>
              </a:ext>
            </a:extLst>
          </p:cNvPr>
          <p:cNvSpPr txBox="1"/>
          <p:nvPr/>
        </p:nvSpPr>
        <p:spPr>
          <a:xfrm>
            <a:off x="4196713" y="551217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EXCEEDED</a:t>
            </a:r>
          </a:p>
          <a:p>
            <a:pPr algn="ctr"/>
            <a:r>
              <a:rPr lang="en-US" b="1" dirty="0">
                <a:latin typeface="Times New Roman" panose="02020603050405020304" pitchFamily="18" charset="0"/>
                <a:cs typeface="Times New Roman" panose="02020603050405020304" pitchFamily="18" charset="0"/>
              </a:rPr>
              <a:t>STANDARD</a:t>
            </a:r>
          </a:p>
        </p:txBody>
      </p:sp>
      <p:sp>
        <p:nvSpPr>
          <p:cNvPr id="9" name="TextBox 8">
            <a:extLst>
              <a:ext uri="{FF2B5EF4-FFF2-40B4-BE49-F238E27FC236}">
                <a16:creationId xmlns:a16="http://schemas.microsoft.com/office/drawing/2014/main" id="{B572539D-48EA-8B22-A8D5-29A604508E72}"/>
              </a:ext>
            </a:extLst>
          </p:cNvPr>
          <p:cNvSpPr txBox="1"/>
          <p:nvPr/>
        </p:nvSpPr>
        <p:spPr>
          <a:xfrm>
            <a:off x="6499479" y="5505872"/>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MET</a:t>
            </a:r>
          </a:p>
          <a:p>
            <a:pPr algn="ctr"/>
            <a:r>
              <a:rPr lang="en-US" b="1" dirty="0">
                <a:latin typeface="Times New Roman" panose="02020603050405020304" pitchFamily="18" charset="0"/>
                <a:cs typeface="Times New Roman" panose="02020603050405020304" pitchFamily="18" charset="0"/>
              </a:rPr>
              <a:t>STANDARD</a:t>
            </a:r>
          </a:p>
        </p:txBody>
      </p:sp>
      <p:sp>
        <p:nvSpPr>
          <p:cNvPr id="10" name="TextBox 9">
            <a:extLst>
              <a:ext uri="{FF2B5EF4-FFF2-40B4-BE49-F238E27FC236}">
                <a16:creationId xmlns:a16="http://schemas.microsoft.com/office/drawing/2014/main" id="{7002822D-BF27-B3EE-3687-6E7E87364652}"/>
              </a:ext>
            </a:extLst>
          </p:cNvPr>
          <p:cNvSpPr txBox="1"/>
          <p:nvPr/>
        </p:nvSpPr>
        <p:spPr>
          <a:xfrm>
            <a:off x="8802245" y="5536527"/>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DID NOT MEET</a:t>
            </a:r>
          </a:p>
          <a:p>
            <a:pPr algn="ctr"/>
            <a:r>
              <a:rPr lang="en-US" b="1" dirty="0">
                <a:latin typeface="Times New Roman" panose="02020603050405020304" pitchFamily="18" charset="0"/>
                <a:cs typeface="Times New Roman" panose="02020603050405020304" pitchFamily="18" charset="0"/>
              </a:rPr>
              <a:t>STANDARD</a:t>
            </a:r>
          </a:p>
        </p:txBody>
      </p:sp>
      <p:sp>
        <p:nvSpPr>
          <p:cNvPr id="6" name="Arrow: Up 5">
            <a:extLst>
              <a:ext uri="{FF2B5EF4-FFF2-40B4-BE49-F238E27FC236}">
                <a16:creationId xmlns:a16="http://schemas.microsoft.com/office/drawing/2014/main" id="{34B9E3CD-F549-581B-67FF-658A54FFA956}"/>
              </a:ext>
            </a:extLst>
          </p:cNvPr>
          <p:cNvSpPr/>
          <p:nvPr/>
        </p:nvSpPr>
        <p:spPr>
          <a:xfrm>
            <a:off x="2728638" y="6152203"/>
            <a:ext cx="484632"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2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D7968-CC8E-0F4C-F974-7C7C998D6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20C90-7128-03E9-8ACB-949C9A49A93D}"/>
              </a:ext>
            </a:extLst>
          </p:cNvPr>
          <p:cNvSpPr>
            <a:spLocks noGrp="1"/>
          </p:cNvSpPr>
          <p:nvPr>
            <p:ph type="title"/>
          </p:nvPr>
        </p:nvSpPr>
        <p:spPr>
          <a:xfrm>
            <a:off x="838200" y="365126"/>
            <a:ext cx="10515600" cy="687498"/>
          </a:xfrm>
        </p:spPr>
        <p:txBody>
          <a:bodyPr>
            <a:noAutofit/>
          </a:bodyPr>
          <a:lstStyle/>
          <a:p>
            <a:r>
              <a:rPr lang="en-US" sz="4000" b="1" u="sng" dirty="0">
                <a:latin typeface="Times New Roman" panose="02020603050405020304" pitchFamily="18" charset="0"/>
                <a:cs typeface="Times New Roman" panose="02020603050405020304" pitchFamily="18" charset="0"/>
              </a:rPr>
              <a:t>Example 4</a:t>
            </a:r>
          </a:p>
        </p:txBody>
      </p:sp>
      <p:sp>
        <p:nvSpPr>
          <p:cNvPr id="3" name="Content Placeholder 2">
            <a:extLst>
              <a:ext uri="{FF2B5EF4-FFF2-40B4-BE49-F238E27FC236}">
                <a16:creationId xmlns:a16="http://schemas.microsoft.com/office/drawing/2014/main" id="{4C2A6FDA-FC34-01DD-51CD-01C894565C1A}"/>
              </a:ext>
            </a:extLst>
          </p:cNvPr>
          <p:cNvSpPr>
            <a:spLocks noGrp="1"/>
          </p:cNvSpPr>
          <p:nvPr>
            <p:ph idx="1"/>
          </p:nvPr>
        </p:nvSpPr>
        <p:spPr>
          <a:xfrm>
            <a:off x="1319464" y="1293334"/>
            <a:ext cx="10515600" cy="3192942"/>
          </a:xfrm>
        </p:spPr>
        <p:txBody>
          <a:bodyPr>
            <a:normAutofit/>
          </a:bodyPr>
          <a:lstStyle/>
          <a:p>
            <a:r>
              <a:rPr lang="en-US" sz="3000" dirty="0">
                <a:latin typeface="Times New Roman" panose="02020603050405020304" pitchFamily="18" charset="0"/>
                <a:cs typeface="Times New Roman" panose="02020603050405020304" pitchFamily="18" charset="0"/>
              </a:rPr>
              <a:t>demonstrated personal tact and ingenuity with sensitive personnel matters</a:t>
            </a:r>
          </a:p>
          <a:p>
            <a:r>
              <a:rPr lang="en-US" sz="3000" dirty="0">
                <a:latin typeface="Times New Roman" panose="02020603050405020304" pitchFamily="18" charset="0"/>
                <a:cs typeface="Times New Roman" panose="02020603050405020304" pitchFamily="18" charset="0"/>
              </a:rPr>
              <a:t>engaged in every task with the mindset of improving efficiency and quality </a:t>
            </a:r>
          </a:p>
          <a:p>
            <a:r>
              <a:rPr lang="en-US" sz="3000" dirty="0">
                <a:latin typeface="Times New Roman" panose="02020603050405020304" pitchFamily="18" charset="0"/>
                <a:cs typeface="Times New Roman" panose="02020603050405020304" pitchFamily="18" charset="0"/>
              </a:rPr>
              <a:t>made sound decisions; took responsibility for his actions</a:t>
            </a:r>
          </a:p>
        </p:txBody>
      </p:sp>
      <p:sp>
        <p:nvSpPr>
          <p:cNvPr id="4" name="Title 1">
            <a:extLst>
              <a:ext uri="{FF2B5EF4-FFF2-40B4-BE49-F238E27FC236}">
                <a16:creationId xmlns:a16="http://schemas.microsoft.com/office/drawing/2014/main" id="{33B06780-4FDF-403A-F5CD-02B1A02864B0}"/>
              </a:ext>
            </a:extLst>
          </p:cNvPr>
          <p:cNvSpPr txBox="1">
            <a:spLocks/>
          </p:cNvSpPr>
          <p:nvPr/>
        </p:nvSpPr>
        <p:spPr>
          <a:xfrm>
            <a:off x="979968" y="4877168"/>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C8D36E9B-9EDB-4E35-5931-5F5B58609816}"/>
              </a:ext>
            </a:extLst>
          </p:cNvPr>
          <p:cNvSpPr txBox="1">
            <a:spLocks/>
          </p:cNvSpPr>
          <p:nvPr/>
        </p:nvSpPr>
        <p:spPr>
          <a:xfrm>
            <a:off x="1337930" y="4726986"/>
            <a:ext cx="10515600" cy="687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What box would you recommend?</a:t>
            </a:r>
          </a:p>
        </p:txBody>
      </p:sp>
      <p:sp>
        <p:nvSpPr>
          <p:cNvPr id="7" name="TextBox 6">
            <a:extLst>
              <a:ext uri="{FF2B5EF4-FFF2-40B4-BE49-F238E27FC236}">
                <a16:creationId xmlns:a16="http://schemas.microsoft.com/office/drawing/2014/main" id="{EF3EDA7F-4A6F-E819-BE87-DE24F71F0812}"/>
              </a:ext>
            </a:extLst>
          </p:cNvPr>
          <p:cNvSpPr txBox="1"/>
          <p:nvPr/>
        </p:nvSpPr>
        <p:spPr>
          <a:xfrm>
            <a:off x="2042698" y="551656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FAR EXCEEDED</a:t>
            </a:r>
          </a:p>
          <a:p>
            <a:pPr algn="ctr"/>
            <a:r>
              <a:rPr lang="en-US" b="1" dirty="0">
                <a:latin typeface="Times New Roman" panose="02020603050405020304" pitchFamily="18" charset="0"/>
                <a:cs typeface="Times New Roman" panose="02020603050405020304" pitchFamily="18" charset="0"/>
              </a:rPr>
              <a:t>STANDARD</a:t>
            </a:r>
          </a:p>
        </p:txBody>
      </p:sp>
      <p:sp>
        <p:nvSpPr>
          <p:cNvPr id="8" name="TextBox 7">
            <a:extLst>
              <a:ext uri="{FF2B5EF4-FFF2-40B4-BE49-F238E27FC236}">
                <a16:creationId xmlns:a16="http://schemas.microsoft.com/office/drawing/2014/main" id="{79011CF9-C462-3AB8-5024-706406868C61}"/>
              </a:ext>
            </a:extLst>
          </p:cNvPr>
          <p:cNvSpPr txBox="1"/>
          <p:nvPr/>
        </p:nvSpPr>
        <p:spPr>
          <a:xfrm>
            <a:off x="4196713" y="5512178"/>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EXCEEDED</a:t>
            </a:r>
          </a:p>
          <a:p>
            <a:pPr algn="ctr"/>
            <a:r>
              <a:rPr lang="en-US" b="1" dirty="0">
                <a:latin typeface="Times New Roman" panose="02020603050405020304" pitchFamily="18" charset="0"/>
                <a:cs typeface="Times New Roman" panose="02020603050405020304" pitchFamily="18" charset="0"/>
              </a:rPr>
              <a:t>STANDARD</a:t>
            </a:r>
          </a:p>
        </p:txBody>
      </p:sp>
      <p:sp>
        <p:nvSpPr>
          <p:cNvPr id="9" name="TextBox 8">
            <a:extLst>
              <a:ext uri="{FF2B5EF4-FFF2-40B4-BE49-F238E27FC236}">
                <a16:creationId xmlns:a16="http://schemas.microsoft.com/office/drawing/2014/main" id="{FD4A8FB1-F2DF-26BC-D7E7-BB8E7E36BE7D}"/>
              </a:ext>
            </a:extLst>
          </p:cNvPr>
          <p:cNvSpPr txBox="1"/>
          <p:nvPr/>
        </p:nvSpPr>
        <p:spPr>
          <a:xfrm>
            <a:off x="6499479" y="5505872"/>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MET</a:t>
            </a:r>
          </a:p>
          <a:p>
            <a:pPr algn="ctr"/>
            <a:r>
              <a:rPr lang="en-US" b="1" dirty="0">
                <a:latin typeface="Times New Roman" panose="02020603050405020304" pitchFamily="18" charset="0"/>
                <a:cs typeface="Times New Roman" panose="02020603050405020304" pitchFamily="18" charset="0"/>
              </a:rPr>
              <a:t>STANDARD</a:t>
            </a:r>
          </a:p>
        </p:txBody>
      </p:sp>
      <p:sp>
        <p:nvSpPr>
          <p:cNvPr id="10" name="TextBox 9">
            <a:extLst>
              <a:ext uri="{FF2B5EF4-FFF2-40B4-BE49-F238E27FC236}">
                <a16:creationId xmlns:a16="http://schemas.microsoft.com/office/drawing/2014/main" id="{1680199D-E59A-9722-FA0D-808EA6113AED}"/>
              </a:ext>
            </a:extLst>
          </p:cNvPr>
          <p:cNvSpPr txBox="1"/>
          <p:nvPr/>
        </p:nvSpPr>
        <p:spPr>
          <a:xfrm>
            <a:off x="8802245" y="5536527"/>
            <a:ext cx="200526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DID NOT MEET</a:t>
            </a:r>
          </a:p>
          <a:p>
            <a:pPr algn="ctr"/>
            <a:r>
              <a:rPr lang="en-US" b="1" dirty="0">
                <a:latin typeface="Times New Roman" panose="02020603050405020304" pitchFamily="18" charset="0"/>
                <a:cs typeface="Times New Roman" panose="02020603050405020304" pitchFamily="18" charset="0"/>
              </a:rPr>
              <a:t>STANDARD</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65E1B5F-E046-F727-4093-4B05F97001B9}"/>
                  </a:ext>
                </a:extLst>
              </p14:cNvPr>
              <p14:cNvContentPartPr/>
              <p14:nvPr/>
            </p14:nvContentPartPr>
            <p14:xfrm>
              <a:off x="-5422851" y="1499065"/>
              <a:ext cx="360" cy="360"/>
            </p14:xfrm>
          </p:contentPart>
        </mc:Choice>
        <mc:Fallback xmlns="">
          <p:pic>
            <p:nvPicPr>
              <p:cNvPr id="6" name="Ink 5">
                <a:extLst>
                  <a:ext uri="{FF2B5EF4-FFF2-40B4-BE49-F238E27FC236}">
                    <a16:creationId xmlns:a16="http://schemas.microsoft.com/office/drawing/2014/main" id="{B65E1B5F-E046-F727-4093-4B05F97001B9}"/>
                  </a:ext>
                </a:extLst>
              </p:cNvPr>
              <p:cNvPicPr/>
              <p:nvPr/>
            </p:nvPicPr>
            <p:blipFill>
              <a:blip r:embed="rId3"/>
              <a:stretch>
                <a:fillRect/>
              </a:stretch>
            </p:blipFill>
            <p:spPr>
              <a:xfrm>
                <a:off x="-5431851" y="1490425"/>
                <a:ext cx="18000" cy="18000"/>
              </a:xfrm>
              <a:prstGeom prst="rect">
                <a:avLst/>
              </a:prstGeom>
            </p:spPr>
          </p:pic>
        </mc:Fallback>
      </mc:AlternateContent>
      <p:sp>
        <p:nvSpPr>
          <p:cNvPr id="12" name="Arrow: Up 11">
            <a:extLst>
              <a:ext uri="{FF2B5EF4-FFF2-40B4-BE49-F238E27FC236}">
                <a16:creationId xmlns:a16="http://schemas.microsoft.com/office/drawing/2014/main" id="{46033195-DE6B-D7AA-76A1-A413173FEB2A}"/>
              </a:ext>
            </a:extLst>
          </p:cNvPr>
          <p:cNvSpPr/>
          <p:nvPr/>
        </p:nvSpPr>
        <p:spPr>
          <a:xfrm>
            <a:off x="7259794" y="6152203"/>
            <a:ext cx="484632"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6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29BB-FD78-0609-B270-5FE5D5234CF0}"/>
              </a:ext>
            </a:extLst>
          </p:cNvPr>
          <p:cNvSpPr>
            <a:spLocks noGrp="1"/>
          </p:cNvSpPr>
          <p:nvPr>
            <p:ph type="title"/>
          </p:nvPr>
        </p:nvSpPr>
        <p:spPr>
          <a:xfrm>
            <a:off x="1273369" y="1689218"/>
            <a:ext cx="4852321" cy="3902242"/>
          </a:xfrm>
        </p:spPr>
        <p:txBody>
          <a:bodyPr>
            <a:normAutofit fontScale="90000"/>
          </a:bodyPr>
          <a:lstStyle/>
          <a:p>
            <a:r>
              <a:rPr lang="en-US" sz="3500" b="1" dirty="0">
                <a:latin typeface="Times New Roman" panose="02020603050405020304" pitchFamily="18" charset="0"/>
                <a:cs typeface="Times New Roman" panose="02020603050405020304" pitchFamily="18" charset="0"/>
              </a:rPr>
              <a:t>Enlisted Council</a:t>
            </a:r>
            <a:br>
              <a:rPr lang="en-US" sz="3500" dirty="0">
                <a:latin typeface="Times New Roman" panose="02020603050405020304" pitchFamily="18" charset="0"/>
                <a:cs typeface="Times New Roman" panose="02020603050405020304" pitchFamily="18" charset="0"/>
              </a:rPr>
            </a:b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President: </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1SG Jarod Gatson </a:t>
            </a:r>
            <a:br>
              <a:rPr lang="en-US" sz="3500" dirty="0">
                <a:latin typeface="Times New Roman" panose="02020603050405020304" pitchFamily="18" charset="0"/>
                <a:cs typeface="Times New Roman" panose="02020603050405020304" pitchFamily="18" charset="0"/>
              </a:rPr>
            </a:b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Vice President: </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MSG Jennifer Carter </a:t>
            </a:r>
            <a:br>
              <a:rPr lang="en-US" sz="3500" dirty="0">
                <a:latin typeface="Times New Roman" panose="02020603050405020304" pitchFamily="18" charset="0"/>
                <a:cs typeface="Times New Roman" panose="02020603050405020304" pitchFamily="18" charset="0"/>
              </a:rPr>
            </a:br>
            <a:br>
              <a:rPr lang="en-US" sz="3500" dirty="0">
                <a:latin typeface="Times New Roman" panose="02020603050405020304" pitchFamily="18" charset="0"/>
                <a:cs typeface="Times New Roman" panose="02020603050405020304" pitchFamily="18" charset="0"/>
              </a:rPr>
            </a:b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Next Meeting: 15 April 25 @JBMDL</a:t>
            </a:r>
            <a:br>
              <a:rPr lang="en-US" dirty="0"/>
            </a:br>
            <a:endParaRPr lang="en-US" dirty="0"/>
          </a:p>
        </p:txBody>
      </p:sp>
      <p:pic>
        <p:nvPicPr>
          <p:cNvPr id="5" name="Picture 4">
            <a:extLst>
              <a:ext uri="{FF2B5EF4-FFF2-40B4-BE49-F238E27FC236}">
                <a16:creationId xmlns:a16="http://schemas.microsoft.com/office/drawing/2014/main" id="{56B2BBB6-B5F4-F52B-98EB-3C55BB9393A8}"/>
              </a:ext>
            </a:extLst>
          </p:cNvPr>
          <p:cNvPicPr>
            <a:picLocks noChangeAspect="1"/>
          </p:cNvPicPr>
          <p:nvPr/>
        </p:nvPicPr>
        <p:blipFill>
          <a:blip r:embed="rId2"/>
          <a:stretch>
            <a:fillRect/>
          </a:stretch>
        </p:blipFill>
        <p:spPr>
          <a:xfrm>
            <a:off x="6336632" y="0"/>
            <a:ext cx="5783852" cy="6858000"/>
          </a:xfrm>
          <a:prstGeom prst="rect">
            <a:avLst/>
          </a:prstGeom>
        </p:spPr>
      </p:pic>
      <p:grpSp>
        <p:nvGrpSpPr>
          <p:cNvPr id="8" name="Group 7">
            <a:extLst>
              <a:ext uri="{FF2B5EF4-FFF2-40B4-BE49-F238E27FC236}">
                <a16:creationId xmlns:a16="http://schemas.microsoft.com/office/drawing/2014/main" id="{AEF8AE97-D699-511D-A2BD-0122B06021BB}"/>
              </a:ext>
            </a:extLst>
          </p:cNvPr>
          <p:cNvGrpSpPr/>
          <p:nvPr/>
        </p:nvGrpSpPr>
        <p:grpSpPr>
          <a:xfrm>
            <a:off x="10828989" y="765745"/>
            <a:ext cx="153720" cy="403920"/>
            <a:chOff x="10828989" y="765745"/>
            <a:chExt cx="153720" cy="40392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091695B-8D64-8BFF-3FB3-A427ADA852B7}"/>
                    </a:ext>
                  </a:extLst>
                </p14:cNvPr>
                <p14:cNvContentPartPr/>
                <p14:nvPr/>
              </p14:nvContentPartPr>
              <p14:xfrm>
                <a:off x="10908909" y="765745"/>
                <a:ext cx="360" cy="360"/>
              </p14:xfrm>
            </p:contentPart>
          </mc:Choice>
          <mc:Fallback xmlns="">
            <p:pic>
              <p:nvPicPr>
                <p:cNvPr id="6" name="Ink 5">
                  <a:extLst>
                    <a:ext uri="{FF2B5EF4-FFF2-40B4-BE49-F238E27FC236}">
                      <a16:creationId xmlns:a16="http://schemas.microsoft.com/office/drawing/2014/main" id="{A091695B-8D64-8BFF-3FB3-A427ADA852B7}"/>
                    </a:ext>
                  </a:extLst>
                </p:cNvPr>
                <p:cNvPicPr/>
                <p:nvPr/>
              </p:nvPicPr>
              <p:blipFill>
                <a:blip r:embed="rId4"/>
                <a:stretch>
                  <a:fillRect/>
                </a:stretch>
              </p:blipFill>
              <p:spPr>
                <a:xfrm>
                  <a:off x="10900269" y="7567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4778032-E409-0AD3-EC92-4891F3C9C0A3}"/>
                    </a:ext>
                  </a:extLst>
                </p14:cNvPr>
                <p14:cNvContentPartPr/>
                <p14:nvPr/>
              </p14:nvContentPartPr>
              <p14:xfrm>
                <a:off x="10828989" y="797065"/>
                <a:ext cx="153720" cy="372600"/>
              </p14:xfrm>
            </p:contentPart>
          </mc:Choice>
          <mc:Fallback xmlns="">
            <p:pic>
              <p:nvPicPr>
                <p:cNvPr id="7" name="Ink 6">
                  <a:extLst>
                    <a:ext uri="{FF2B5EF4-FFF2-40B4-BE49-F238E27FC236}">
                      <a16:creationId xmlns:a16="http://schemas.microsoft.com/office/drawing/2014/main" id="{74778032-E409-0AD3-EC92-4891F3C9C0A3}"/>
                    </a:ext>
                  </a:extLst>
                </p:cNvPr>
                <p:cNvPicPr/>
                <p:nvPr/>
              </p:nvPicPr>
              <p:blipFill>
                <a:blip r:embed="rId6"/>
                <a:stretch>
                  <a:fillRect/>
                </a:stretch>
              </p:blipFill>
              <p:spPr>
                <a:xfrm>
                  <a:off x="10819989" y="788065"/>
                  <a:ext cx="171360" cy="39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EDA8DEF-3B36-90C9-A7F6-4F8D0860EAC0}"/>
                  </a:ext>
                </a:extLst>
              </p14:cNvPr>
              <p14:cNvContentPartPr/>
              <p14:nvPr/>
            </p14:nvContentPartPr>
            <p14:xfrm>
              <a:off x="10767069" y="236185"/>
              <a:ext cx="1307880" cy="1893240"/>
            </p14:xfrm>
          </p:contentPart>
        </mc:Choice>
        <mc:Fallback xmlns="">
          <p:pic>
            <p:nvPicPr>
              <p:cNvPr id="9" name="Ink 8">
                <a:extLst>
                  <a:ext uri="{FF2B5EF4-FFF2-40B4-BE49-F238E27FC236}">
                    <a16:creationId xmlns:a16="http://schemas.microsoft.com/office/drawing/2014/main" id="{7EDA8DEF-3B36-90C9-A7F6-4F8D0860EAC0}"/>
                  </a:ext>
                </a:extLst>
              </p:cNvPr>
              <p:cNvPicPr/>
              <p:nvPr/>
            </p:nvPicPr>
            <p:blipFill>
              <a:blip r:embed="rId8"/>
              <a:stretch>
                <a:fillRect/>
              </a:stretch>
            </p:blipFill>
            <p:spPr>
              <a:xfrm>
                <a:off x="10677069" y="56185"/>
                <a:ext cx="1487520" cy="2252880"/>
              </a:xfrm>
              <a:prstGeom prst="rect">
                <a:avLst/>
              </a:prstGeom>
            </p:spPr>
          </p:pic>
        </mc:Fallback>
      </mc:AlternateContent>
    </p:spTree>
    <p:extLst>
      <p:ext uri="{BB962C8B-B14F-4D97-AF65-F5344CB8AC3E}">
        <p14:creationId xmlns:p14="http://schemas.microsoft.com/office/powerpoint/2010/main" val="178337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CC77-563F-B985-DE28-8B177E481CCE}"/>
              </a:ext>
            </a:extLst>
          </p:cNvPr>
          <p:cNvSpPr>
            <a:spLocks noGrp="1"/>
          </p:cNvSpPr>
          <p:nvPr>
            <p:ph type="title"/>
          </p:nvPr>
        </p:nvSpPr>
        <p:spPr>
          <a:xfrm>
            <a:off x="763783" y="-288758"/>
            <a:ext cx="10664434" cy="1320800"/>
          </a:xfrm>
        </p:spPr>
        <p:txBody>
          <a:bodyPr/>
          <a:lstStyle/>
          <a:p>
            <a:pPr algn="ctr"/>
            <a:r>
              <a:rPr lang="en-US" b="1" u="sng" dirty="0">
                <a:solidFill>
                  <a:schemeClr val="tx1"/>
                </a:solidFill>
                <a:latin typeface="Times New Roman" panose="02020603050405020304" pitchFamily="18" charset="0"/>
                <a:cs typeface="Times New Roman" panose="02020603050405020304" pitchFamily="18" charset="0"/>
              </a:rPr>
              <a:t>Agenda</a:t>
            </a:r>
            <a:endParaRPr lang="en-US"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B22A28-2BE7-D89E-0B8A-FF060BC4613D}"/>
              </a:ext>
            </a:extLst>
          </p:cNvPr>
          <p:cNvSpPr>
            <a:spLocks noGrp="1"/>
          </p:cNvSpPr>
          <p:nvPr>
            <p:ph idx="1"/>
          </p:nvPr>
        </p:nvSpPr>
        <p:spPr>
          <a:xfrm>
            <a:off x="1527566" y="1032042"/>
            <a:ext cx="10664434" cy="3880773"/>
          </a:xfrm>
        </p:spPr>
        <p:txBody>
          <a:bodyPr>
            <a:normAutofit/>
          </a:bodyPr>
          <a:lstStyle/>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References and Forms </a:t>
            </a: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Purpose of Evaluation </a:t>
            </a: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Counseling</a:t>
            </a: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Evaluation Bullets Format</a:t>
            </a: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Common Mistakes</a:t>
            </a: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Helpful Tools</a:t>
            </a:r>
          </a:p>
          <a:p>
            <a:pPr marL="0" indent="0">
              <a:buNone/>
            </a:pP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605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5ECB0-DDD4-A71C-6DD9-C61C20806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BEC76-AF7B-67C5-9008-84EB85D077B1}"/>
              </a:ext>
            </a:extLst>
          </p:cNvPr>
          <p:cNvSpPr>
            <a:spLocks noGrp="1"/>
          </p:cNvSpPr>
          <p:nvPr>
            <p:ph type="title"/>
          </p:nvPr>
        </p:nvSpPr>
        <p:spPr>
          <a:xfrm>
            <a:off x="1484311" y="685800"/>
            <a:ext cx="10018713" cy="3902242"/>
          </a:xfrm>
        </p:spPr>
        <p:txBody>
          <a:bodyPr/>
          <a:lstStyle/>
          <a:p>
            <a:r>
              <a:rPr lang="en-US" sz="10000" b="1" dirty="0">
                <a:latin typeface="Times New Roman" panose="02020603050405020304" pitchFamily="18" charset="0"/>
                <a:cs typeface="Times New Roman" panose="02020603050405020304" pitchFamily="18" charset="0"/>
              </a:rPr>
              <a:t>Questions</a:t>
            </a:r>
            <a:br>
              <a:rPr lang="en-US" dirty="0"/>
            </a:br>
            <a:endParaRPr lang="en-US" dirty="0"/>
          </a:p>
        </p:txBody>
      </p:sp>
    </p:spTree>
    <p:extLst>
      <p:ext uri="{BB962C8B-B14F-4D97-AF65-F5344CB8AC3E}">
        <p14:creationId xmlns:p14="http://schemas.microsoft.com/office/powerpoint/2010/main" val="334241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AD7D-03FE-925C-C576-55448BAB3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ECCB2-DA1E-6747-9F6B-4123D9BB69A6}"/>
              </a:ext>
            </a:extLst>
          </p:cNvPr>
          <p:cNvSpPr>
            <a:spLocks noGrp="1"/>
          </p:cNvSpPr>
          <p:nvPr>
            <p:ph type="title"/>
          </p:nvPr>
        </p:nvSpPr>
        <p:spPr>
          <a:xfrm>
            <a:off x="763783" y="-288758"/>
            <a:ext cx="10664434" cy="1320800"/>
          </a:xfrm>
        </p:spPr>
        <p:txBody>
          <a:bodyPr/>
          <a:lstStyle/>
          <a:p>
            <a:pPr algn="ctr"/>
            <a:r>
              <a:rPr lang="en-US" b="1" u="sng"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4CB222D4-AD0B-1C6B-FD81-F66429110020}"/>
              </a:ext>
            </a:extLst>
          </p:cNvPr>
          <p:cNvSpPr>
            <a:spLocks noGrp="1"/>
          </p:cNvSpPr>
          <p:nvPr>
            <p:ph idx="1"/>
          </p:nvPr>
        </p:nvSpPr>
        <p:spPr>
          <a:xfrm>
            <a:off x="1010653" y="1049421"/>
            <a:ext cx="11903242" cy="4759158"/>
          </a:xfrm>
        </p:spPr>
        <p:txBody>
          <a:bodyPr>
            <a:normAutofit/>
          </a:bodyPr>
          <a:lstStyle/>
          <a:p>
            <a:r>
              <a:rPr lang="en-US" sz="3000" dirty="0">
                <a:latin typeface="Times New Roman" panose="02020603050405020304" pitchFamily="18" charset="0"/>
                <a:cs typeface="Times New Roman" panose="02020603050405020304" pitchFamily="18" charset="0"/>
              </a:rPr>
              <a:t>DA Pam 623-3: Evaluation Reporting System dated 12 Feb 25</a:t>
            </a:r>
          </a:p>
          <a:p>
            <a:r>
              <a:rPr lang="en-US" sz="3000" dirty="0">
                <a:latin typeface="Times New Roman" panose="02020603050405020304" pitchFamily="18" charset="0"/>
                <a:cs typeface="Times New Roman" panose="02020603050405020304" pitchFamily="18" charset="0"/>
              </a:rPr>
              <a:t>AR 623-3: Evaluation Reporting System, dated  12 Feb 25</a:t>
            </a:r>
          </a:p>
          <a:p>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Forms List:</a:t>
            </a:r>
          </a:p>
          <a:p>
            <a:r>
              <a:rPr lang="en-US" sz="3000" dirty="0">
                <a:latin typeface="Times New Roman" panose="02020603050405020304" pitchFamily="18" charset="0"/>
                <a:cs typeface="Times New Roman" panose="02020603050405020304" pitchFamily="18" charset="0"/>
              </a:rPr>
              <a:t>DA FORM 2166-9-1 NCO EVALUATION REPORT (SGT) </a:t>
            </a:r>
          </a:p>
          <a:p>
            <a:r>
              <a:rPr lang="en-US" sz="3000" dirty="0">
                <a:latin typeface="Times New Roman" panose="02020603050405020304" pitchFamily="18" charset="0"/>
                <a:cs typeface="Times New Roman" panose="02020603050405020304" pitchFamily="18" charset="0"/>
              </a:rPr>
              <a:t>DA FORM 2166-9-2 NCO EVALUATION REPORT (SSG-1SG/MSG) </a:t>
            </a:r>
          </a:p>
          <a:p>
            <a:r>
              <a:rPr lang="en-US" sz="3000" dirty="0">
                <a:latin typeface="Times New Roman" panose="02020603050405020304" pitchFamily="18" charset="0"/>
                <a:cs typeface="Times New Roman" panose="02020603050405020304" pitchFamily="18" charset="0"/>
              </a:rPr>
              <a:t>DA FORM 2166-9-3 NCO EVALUATION REPORT (CSM/SGM)  </a:t>
            </a:r>
          </a:p>
          <a:p>
            <a:pPr marL="0" indent="0">
              <a:buNone/>
            </a:pP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6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FEB6-B046-5C81-2E3A-FE523F5E6CB3}"/>
              </a:ext>
            </a:extLst>
          </p:cNvPr>
          <p:cNvSpPr>
            <a:spLocks noGrp="1"/>
          </p:cNvSpPr>
          <p:nvPr>
            <p:ph type="title"/>
          </p:nvPr>
        </p:nvSpPr>
        <p:spPr>
          <a:xfrm>
            <a:off x="946485" y="497305"/>
            <a:ext cx="11069052" cy="4828674"/>
          </a:xfrm>
        </p:spPr>
        <p:txBody>
          <a:bodyPr/>
          <a:lstStyle/>
          <a:p>
            <a:pPr algn="ctr"/>
            <a:r>
              <a:rPr lang="en-US" sz="4500" b="1" dirty="0">
                <a:solidFill>
                  <a:schemeClr val="tx1"/>
                </a:solidFill>
                <a:latin typeface="Times New Roman" panose="02020603050405020304" pitchFamily="18" charset="0"/>
                <a:cs typeface="Times New Roman" panose="02020603050405020304" pitchFamily="18" charset="0"/>
              </a:rPr>
              <a:t>What is the purpose of a </a:t>
            </a:r>
            <a:r>
              <a:rPr lang="en-US" sz="4500" b="1" i="0" dirty="0">
                <a:solidFill>
                  <a:schemeClr val="tx1"/>
                </a:solidFill>
                <a:effectLst/>
                <a:latin typeface="Times New Roman" panose="02020603050405020304" pitchFamily="18" charset="0"/>
                <a:cs typeface="Times New Roman" panose="02020603050405020304" pitchFamily="18" charset="0"/>
              </a:rPr>
              <a:t>Noncommissioned Office Evaluation Report (</a:t>
            </a:r>
            <a:r>
              <a:rPr lang="en-US" sz="4500" b="1" dirty="0">
                <a:solidFill>
                  <a:schemeClr val="tx1"/>
                </a:solidFill>
                <a:latin typeface="Times New Roman" panose="02020603050405020304" pitchFamily="18" charset="0"/>
                <a:cs typeface="Times New Roman" panose="02020603050405020304" pitchFamily="18" charset="0"/>
              </a:rPr>
              <a:t>NCOER)</a:t>
            </a:r>
            <a:r>
              <a:rPr lang="en-US"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861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D645-75C9-110C-37F9-18F98A630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9FE4E-67B0-37B4-9CB1-587DFE934E31}"/>
              </a:ext>
            </a:extLst>
          </p:cNvPr>
          <p:cNvSpPr>
            <a:spLocks noGrp="1"/>
          </p:cNvSpPr>
          <p:nvPr>
            <p:ph type="title"/>
          </p:nvPr>
        </p:nvSpPr>
        <p:spPr>
          <a:xfrm>
            <a:off x="1175084" y="0"/>
            <a:ext cx="10515600" cy="1325563"/>
          </a:xfrm>
        </p:spPr>
        <p:txBody>
          <a:bodyPr/>
          <a:lstStyle/>
          <a:p>
            <a:r>
              <a:rPr lang="en-US" b="1" dirty="0">
                <a:latin typeface="Times New Roman" panose="02020603050405020304" pitchFamily="18" charset="0"/>
                <a:cs typeface="Times New Roman" panose="02020603050405020304" pitchFamily="18" charset="0"/>
              </a:rPr>
              <a:t>What is the purpose of a Noncommissioned Office Evaluation Report (NCOER)?</a:t>
            </a:r>
            <a:endParaRPr lang="en-US"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DE0361-39B4-8515-5E8E-D787A690C433}"/>
              </a:ext>
            </a:extLst>
          </p:cNvPr>
          <p:cNvSpPr>
            <a:spLocks noGrp="1"/>
          </p:cNvSpPr>
          <p:nvPr>
            <p:ph idx="1"/>
          </p:nvPr>
        </p:nvSpPr>
        <p:spPr>
          <a:xfrm>
            <a:off x="1335505" y="1138613"/>
            <a:ext cx="10515600" cy="2290387"/>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According to DA PAM 623-3 - NCOER completion requires rating officials to make a conscientious assessment of a rated NCO’s </a:t>
            </a:r>
            <a:r>
              <a:rPr lang="en-US" sz="2800" b="1" dirty="0">
                <a:latin typeface="Times New Roman" panose="02020603050405020304" pitchFamily="18" charset="0"/>
                <a:cs typeface="Times New Roman" panose="02020603050405020304" pitchFamily="18" charset="0"/>
              </a:rPr>
              <a:t>performance in his or her assigned position </a:t>
            </a:r>
            <a:r>
              <a:rPr lang="en-US" sz="2800" dirty="0">
                <a:latin typeface="Times New Roman" panose="02020603050405020304" pitchFamily="18" charset="0"/>
                <a:cs typeface="Times New Roman" panose="02020603050405020304" pitchFamily="18" charset="0"/>
              </a:rPr>
              <a:t>and his or her </a:t>
            </a:r>
            <a:r>
              <a:rPr lang="en-US" sz="2800" b="1" dirty="0">
                <a:latin typeface="Times New Roman" panose="02020603050405020304" pitchFamily="18" charset="0"/>
                <a:cs typeface="Times New Roman" panose="02020603050405020304" pitchFamily="18" charset="0"/>
              </a:rPr>
              <a:t>potential for increased responsibility and service in positions of higher ranks</a:t>
            </a:r>
            <a:r>
              <a:rPr lang="en-US" b="1" dirty="0">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87900696-5C53-5A1F-DCAE-91C1EBEA0641}"/>
              </a:ext>
            </a:extLst>
          </p:cNvPr>
          <p:cNvSpPr txBox="1">
            <a:spLocks/>
          </p:cNvSpPr>
          <p:nvPr/>
        </p:nvSpPr>
        <p:spPr>
          <a:xfrm>
            <a:off x="1335505" y="3011905"/>
            <a:ext cx="10856495" cy="3429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Times New Roman" panose="02020603050405020304"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US" b="1" kern="100" dirty="0">
                <a:latin typeface="Times New Roman" panose="02020603050405020304" pitchFamily="18" charset="0"/>
                <a:ea typeface="Aptos" panose="020B0004020202020204" pitchFamily="34" charset="0"/>
                <a:cs typeface="Times New Roman" panose="02020603050405020304" pitchFamily="18" charset="0"/>
              </a:rPr>
              <a:t>According to AR 600-8-19 - </a:t>
            </a:r>
            <a:r>
              <a:rPr lang="en-US" kern="100" dirty="0">
                <a:latin typeface="Times New Roman" panose="02020603050405020304" pitchFamily="18" charset="0"/>
                <a:ea typeface="Aptos" panose="020B0004020202020204" pitchFamily="34" charset="0"/>
                <a:cs typeface="Times New Roman" panose="02020603050405020304" pitchFamily="18" charset="0"/>
              </a:rPr>
              <a:t>Evaluating Soldiers for promotion board members will evaluate Soldier performance and potential using the whole Soldier concept. The sum of each Soldier’s qualities and qualifications, matters of record, past performance with the </a:t>
            </a:r>
            <a:r>
              <a:rPr lang="en-US" b="1" kern="100" dirty="0">
                <a:latin typeface="Times New Roman" panose="02020603050405020304" pitchFamily="18" charset="0"/>
                <a:ea typeface="Aptos" panose="020B0004020202020204" pitchFamily="34" charset="0"/>
                <a:cs typeface="Times New Roman" panose="02020603050405020304" pitchFamily="18" charset="0"/>
              </a:rPr>
              <a:t>heaviest weight given to the recent past, and the Soldier’s potential to serve in positions of greater responsibility will be considered objectively</a:t>
            </a:r>
            <a:r>
              <a:rPr lang="en-US" kern="100" dirty="0">
                <a:latin typeface="Times New Roman" panose="02020603050405020304" pitchFamily="18" charset="0"/>
                <a:ea typeface="Aptos" panose="020B000402020202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0606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F67F-FF5B-07A5-2CDB-2B812E5BC35E}"/>
              </a:ext>
            </a:extLst>
          </p:cNvPr>
          <p:cNvSpPr>
            <a:spLocks noGrp="1"/>
          </p:cNvSpPr>
          <p:nvPr>
            <p:ph type="title"/>
          </p:nvPr>
        </p:nvSpPr>
        <p:spPr>
          <a:xfrm>
            <a:off x="1000648" y="-282826"/>
            <a:ext cx="10515600" cy="1325563"/>
          </a:xfrm>
        </p:spPr>
        <p:txBody>
          <a:bodyPr/>
          <a:lstStyle/>
          <a:p>
            <a:r>
              <a:rPr lang="en-US" b="1" u="sng" dirty="0">
                <a:latin typeface="Times New Roman" panose="02020603050405020304" pitchFamily="18" charset="0"/>
                <a:cs typeface="Times New Roman" panose="02020603050405020304" pitchFamily="18" charset="0"/>
              </a:rPr>
              <a:t>Conduct Counseling</a:t>
            </a:r>
          </a:p>
        </p:txBody>
      </p:sp>
      <p:graphicFrame>
        <p:nvGraphicFramePr>
          <p:cNvPr id="4" name="Diagram 3">
            <a:extLst>
              <a:ext uri="{FF2B5EF4-FFF2-40B4-BE49-F238E27FC236}">
                <a16:creationId xmlns:a16="http://schemas.microsoft.com/office/drawing/2014/main" id="{7E20311C-191F-9558-1C29-FB5250A6A38A}"/>
              </a:ext>
            </a:extLst>
          </p:cNvPr>
          <p:cNvGraphicFramePr/>
          <p:nvPr>
            <p:extLst>
              <p:ext uri="{D42A27DB-BD31-4B8C-83A1-F6EECF244321}">
                <p14:modId xmlns:p14="http://schemas.microsoft.com/office/powerpoint/2010/main" val="1715600665"/>
              </p:ext>
            </p:extLst>
          </p:nvPr>
        </p:nvGraphicFramePr>
        <p:xfrm>
          <a:off x="162448" y="1112837"/>
          <a:ext cx="11867103" cy="4339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8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B535-BE1C-7DDB-B23C-377168A99378}"/>
              </a:ext>
            </a:extLst>
          </p:cNvPr>
          <p:cNvSpPr>
            <a:spLocks noGrp="1"/>
          </p:cNvSpPr>
          <p:nvPr>
            <p:ph type="title"/>
          </p:nvPr>
        </p:nvSpPr>
        <p:spPr>
          <a:xfrm>
            <a:off x="1484309" y="-308811"/>
            <a:ext cx="10018713" cy="1752599"/>
          </a:xfrm>
        </p:spPr>
        <p:txBody>
          <a:bodyPr/>
          <a:lstStyle/>
          <a:p>
            <a:r>
              <a:rPr lang="en-US" b="1" u="sng" dirty="0">
                <a:latin typeface="Times New Roman" panose="02020603050405020304" pitchFamily="18" charset="0"/>
                <a:cs typeface="Times New Roman" panose="02020603050405020304" pitchFamily="18" charset="0"/>
              </a:rPr>
              <a:t>Performance Level</a:t>
            </a:r>
          </a:p>
        </p:txBody>
      </p:sp>
      <p:sp>
        <p:nvSpPr>
          <p:cNvPr id="3" name="Content Placeholder 2">
            <a:extLst>
              <a:ext uri="{FF2B5EF4-FFF2-40B4-BE49-F238E27FC236}">
                <a16:creationId xmlns:a16="http://schemas.microsoft.com/office/drawing/2014/main" id="{37E99169-9BD9-1515-1936-189A7013C417}"/>
              </a:ext>
            </a:extLst>
          </p:cNvPr>
          <p:cNvSpPr>
            <a:spLocks noGrp="1"/>
          </p:cNvSpPr>
          <p:nvPr>
            <p:ph idx="1"/>
          </p:nvPr>
        </p:nvSpPr>
        <p:spPr>
          <a:xfrm>
            <a:off x="1484309" y="1961148"/>
            <a:ext cx="10643521" cy="4896852"/>
          </a:xfrm>
        </p:spPr>
        <p:txBody>
          <a:bodyPr>
            <a:normAutofit fontScale="92500" lnSpcReduction="20000"/>
          </a:bodyPr>
          <a:lstStyle/>
          <a:p>
            <a:r>
              <a:rPr lang="en-US" sz="2500" dirty="0">
                <a:latin typeface="Times New Roman" panose="02020603050405020304" pitchFamily="18" charset="0"/>
                <a:cs typeface="Times New Roman" panose="02020603050405020304" pitchFamily="18" charset="0"/>
              </a:rPr>
              <a:t>Did not meet standard - </a:t>
            </a:r>
            <a:r>
              <a:rPr lang="en-US" sz="2500" b="1" dirty="0">
                <a:latin typeface="Times New Roman" panose="02020603050405020304" pitchFamily="18" charset="0"/>
                <a:cs typeface="Times New Roman" panose="02020603050405020304" pitchFamily="18" charset="0"/>
              </a:rPr>
              <a:t>exhibits or displays minimal or no effort</a:t>
            </a:r>
            <a:r>
              <a:rPr lang="en-US" sz="2500" dirty="0">
                <a:latin typeface="Times New Roman" panose="02020603050405020304" pitchFamily="18" charset="0"/>
                <a:cs typeface="Times New Roman" panose="02020603050405020304" pitchFamily="18" charset="0"/>
              </a:rPr>
              <a:t>; actions often have a negative effect on the mission, their Soldiers, the unit, and the Army</a:t>
            </a:r>
          </a:p>
          <a:p>
            <a:r>
              <a:rPr lang="en-US" sz="2500" dirty="0">
                <a:latin typeface="Times New Roman" panose="02020603050405020304" pitchFamily="18" charset="0"/>
                <a:cs typeface="Times New Roman" panose="02020603050405020304" pitchFamily="18" charset="0"/>
              </a:rPr>
              <a:t>Met standard - Rated NCO successfully achieves and maintains the required Army standards and organizational goals of leader competencies and attributes; this level of performance is considered normal and typically demonstrated </a:t>
            </a:r>
            <a:r>
              <a:rPr lang="en-US" sz="2500" b="1" dirty="0">
                <a:latin typeface="Times New Roman" panose="02020603050405020304" pitchFamily="18" charset="0"/>
                <a:cs typeface="Times New Roman" panose="02020603050405020304" pitchFamily="18" charset="0"/>
              </a:rPr>
              <a:t>by a majority of NCOs of the same grade.</a:t>
            </a:r>
          </a:p>
          <a:p>
            <a:r>
              <a:rPr lang="en-US" sz="2500" dirty="0">
                <a:latin typeface="Times New Roman" panose="02020603050405020304" pitchFamily="18" charset="0"/>
                <a:cs typeface="Times New Roman" panose="02020603050405020304" pitchFamily="18" charset="0"/>
              </a:rPr>
              <a:t>Exceeded standard - this NCO often take disciplined initiative in applying leader competencies and attributes; results have an immediate impact on the mission, their Soldiers, the unit, and the Army; this level of performance is not common, typically demonstrated by </a:t>
            </a:r>
            <a:r>
              <a:rPr lang="en-US" sz="2500" b="1" dirty="0">
                <a:latin typeface="Times New Roman" panose="02020603050405020304" pitchFamily="18" charset="0"/>
                <a:cs typeface="Times New Roman" panose="02020603050405020304" pitchFamily="18" charset="0"/>
              </a:rPr>
              <a:t>the upper third of NCOs of the same grade</a:t>
            </a:r>
            <a:r>
              <a:rPr lang="en-US" sz="2500" dirty="0">
                <a:latin typeface="Times New Roman" panose="02020603050405020304" pitchFamily="18" charset="0"/>
                <a:cs typeface="Times New Roman" panose="02020603050405020304" pitchFamily="18" charset="0"/>
              </a:rPr>
              <a:t>.</a:t>
            </a:r>
          </a:p>
          <a:p>
            <a:r>
              <a:rPr lang="en-US" sz="2500" dirty="0">
                <a:latin typeface="Times New Roman" panose="02020603050405020304" pitchFamily="18" charset="0"/>
                <a:cs typeface="Times New Roman" panose="02020603050405020304" pitchFamily="18" charset="0"/>
              </a:rPr>
              <a:t>Far exceeded standard -  demonstrated performance epitomizes excellence in all aspects; this NCO and his or her Soldiers consistently take disciplined initiative in applying leader competencies and attributes; results have an immediate impact and enduring effect on the mission, their Soldiers, the unit, and the Army; demonstrated by the </a:t>
            </a:r>
            <a:r>
              <a:rPr lang="en-US" sz="2500" b="1" dirty="0">
                <a:latin typeface="Times New Roman" panose="02020603050405020304" pitchFamily="18" charset="0"/>
                <a:cs typeface="Times New Roman" panose="02020603050405020304" pitchFamily="18" charset="0"/>
              </a:rPr>
              <a:t>best of the upper third of NCOs of the same grade</a:t>
            </a:r>
            <a:r>
              <a:rPr lang="en-US" sz="2500" dirty="0">
                <a:latin typeface="Times New Roman" panose="02020603050405020304" pitchFamily="18" charset="0"/>
                <a:cs typeface="Times New Roman" panose="02020603050405020304" pitchFamily="18" charset="0"/>
              </a:rPr>
              <a:t>.</a:t>
            </a:r>
          </a:p>
          <a:p>
            <a:endParaRPr lang="en-US" sz="25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4122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1A6D9-B7CC-2771-E153-F7274BBF3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2F019-6ED0-AA96-04BA-EA903451B50A}"/>
              </a:ext>
            </a:extLst>
          </p:cNvPr>
          <p:cNvSpPr>
            <a:spLocks noGrp="1"/>
          </p:cNvSpPr>
          <p:nvPr>
            <p:ph type="title"/>
          </p:nvPr>
        </p:nvSpPr>
        <p:spPr>
          <a:xfrm>
            <a:off x="1319045" y="-595564"/>
            <a:ext cx="10018713" cy="1752599"/>
          </a:xfrm>
        </p:spPr>
        <p:txBody>
          <a:bodyPr>
            <a:normAutofit/>
          </a:bodyPr>
          <a:lstStyle/>
          <a:p>
            <a:r>
              <a:rPr lang="en-US" b="1" u="sng" dirty="0">
                <a:latin typeface="Times New Roman" panose="02020603050405020304" pitchFamily="18" charset="0"/>
                <a:cs typeface="Times New Roman" panose="02020603050405020304" pitchFamily="18" charset="0"/>
              </a:rPr>
              <a:t> TRUE/ FALSE</a:t>
            </a:r>
          </a:p>
        </p:txBody>
      </p:sp>
      <p:sp>
        <p:nvSpPr>
          <p:cNvPr id="3" name="Content Placeholder 2">
            <a:extLst>
              <a:ext uri="{FF2B5EF4-FFF2-40B4-BE49-F238E27FC236}">
                <a16:creationId xmlns:a16="http://schemas.microsoft.com/office/drawing/2014/main" id="{506BC519-5B14-34B6-D8AB-B8B3D5323896}"/>
              </a:ext>
            </a:extLst>
          </p:cNvPr>
          <p:cNvSpPr>
            <a:spLocks noGrp="1"/>
          </p:cNvSpPr>
          <p:nvPr>
            <p:ph idx="1"/>
          </p:nvPr>
        </p:nvSpPr>
        <p:spPr>
          <a:xfrm>
            <a:off x="1551864" y="897396"/>
            <a:ext cx="10515600" cy="5679868"/>
          </a:xfrm>
        </p:spPr>
        <p:txBody>
          <a:bodyPr>
            <a:normAutofit fontScale="25000" lnSpcReduction="20000"/>
          </a:bodyPr>
          <a:lstStyle/>
          <a:p>
            <a:pPr marL="0" indent="0">
              <a:buNone/>
            </a:pPr>
            <a:endParaRPr lang="en-US" sz="9600" b="1"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Can a SFC skip MSG and be promoted to SGM?</a:t>
            </a:r>
          </a:p>
          <a:p>
            <a:pPr marL="0" indent="0">
              <a:buNone/>
            </a:pPr>
            <a:r>
              <a:rPr lang="en-US" sz="9600" dirty="0">
                <a:latin typeface="Times New Roman" panose="02020603050405020304" pitchFamily="18" charset="0"/>
                <a:cs typeface="Times New Roman" panose="02020603050405020304" pitchFamily="18" charset="0"/>
              </a:rPr>
              <a:t>                   </a:t>
            </a:r>
            <a:r>
              <a:rPr lang="en-US" sz="9600" b="1" dirty="0">
                <a:latin typeface="Times New Roman" panose="02020603050405020304" pitchFamily="18" charset="0"/>
                <a:cs typeface="Times New Roman" panose="02020603050405020304" pitchFamily="18" charset="0"/>
              </a:rPr>
              <a:t>False</a:t>
            </a:r>
          </a:p>
          <a:p>
            <a:r>
              <a:rPr lang="en-US" sz="9600" i="0" dirty="0">
                <a:solidFill>
                  <a:srgbClr val="050000"/>
                </a:solidFill>
                <a:effectLst/>
                <a:latin typeface="Times New Roman" panose="02020603050405020304" pitchFamily="18" charset="0"/>
                <a:cs typeface="Times New Roman" panose="02020603050405020304" pitchFamily="18" charset="0"/>
              </a:rPr>
              <a:t>Is there a </a:t>
            </a:r>
            <a:r>
              <a:rPr lang="en-US" sz="9600" dirty="0">
                <a:solidFill>
                  <a:srgbClr val="050000"/>
                </a:solidFill>
                <a:latin typeface="Times New Roman" panose="02020603050405020304" pitchFamily="18" charset="0"/>
                <a:cs typeface="Times New Roman" panose="02020603050405020304" pitchFamily="18" charset="0"/>
              </a:rPr>
              <a:t>m</a:t>
            </a:r>
            <a:r>
              <a:rPr lang="en-US" sz="9600" i="0" dirty="0">
                <a:solidFill>
                  <a:srgbClr val="050000"/>
                </a:solidFill>
                <a:effectLst/>
                <a:latin typeface="Times New Roman" panose="02020603050405020304" pitchFamily="18" charset="0"/>
                <a:cs typeface="Times New Roman" panose="02020603050405020304" pitchFamily="18" charset="0"/>
              </a:rPr>
              <a:t>inimum grade </a:t>
            </a:r>
            <a:r>
              <a:rPr lang="en-US" sz="9600" dirty="0">
                <a:solidFill>
                  <a:srgbClr val="050000"/>
                </a:solidFill>
                <a:latin typeface="Times New Roman" panose="02020603050405020304" pitchFamily="18" charset="0"/>
                <a:cs typeface="Times New Roman" panose="02020603050405020304" pitchFamily="18" charset="0"/>
              </a:rPr>
              <a:t>for a</a:t>
            </a:r>
            <a:r>
              <a:rPr lang="en-US" sz="9600" i="0" dirty="0">
                <a:solidFill>
                  <a:srgbClr val="050000"/>
                </a:solidFill>
                <a:effectLst/>
                <a:latin typeface="Times New Roman" panose="02020603050405020304" pitchFamily="18" charset="0"/>
                <a:cs typeface="Times New Roman" panose="02020603050405020304" pitchFamily="18" charset="0"/>
              </a:rPr>
              <a:t> Senior Rater?</a:t>
            </a:r>
          </a:p>
          <a:p>
            <a:pPr marL="0" indent="0">
              <a:buNone/>
            </a:pPr>
            <a:r>
              <a:rPr lang="en-US" sz="9600" i="0" dirty="0">
                <a:solidFill>
                  <a:srgbClr val="050000"/>
                </a:solidFill>
                <a:effectLst/>
                <a:latin typeface="Times New Roman" panose="02020603050405020304" pitchFamily="18" charset="0"/>
                <a:cs typeface="Times New Roman" panose="02020603050405020304" pitchFamily="18" charset="0"/>
              </a:rPr>
              <a:t>                   </a:t>
            </a:r>
            <a:r>
              <a:rPr lang="en-US" sz="9600" b="1" i="0" dirty="0">
                <a:solidFill>
                  <a:srgbClr val="050000"/>
                </a:solidFill>
                <a:effectLst/>
                <a:latin typeface="Times New Roman" panose="02020603050405020304" pitchFamily="18" charset="0"/>
                <a:cs typeface="Times New Roman" panose="02020603050405020304" pitchFamily="18" charset="0"/>
              </a:rPr>
              <a:t>True, Refer to Table 2-1, AR 623-3</a:t>
            </a:r>
          </a:p>
          <a:p>
            <a:r>
              <a:rPr lang="en-US" sz="9600" dirty="0">
                <a:latin typeface="Times New Roman" panose="02020603050405020304" pitchFamily="18" charset="0"/>
                <a:cs typeface="Times New Roman" panose="02020603050405020304" pitchFamily="18" charset="0"/>
              </a:rPr>
              <a:t>Is the NCOER the most important element of the promotion file?</a:t>
            </a:r>
          </a:p>
          <a:p>
            <a:pPr marL="0" indent="0">
              <a:buNone/>
            </a:pPr>
            <a:r>
              <a:rPr lang="en-US" sz="9600" i="0" dirty="0">
                <a:solidFill>
                  <a:srgbClr val="050000"/>
                </a:solidFill>
                <a:effectLst/>
                <a:latin typeface="Times New Roman" panose="02020603050405020304" pitchFamily="18" charset="0"/>
                <a:cs typeface="Times New Roman" panose="02020603050405020304" pitchFamily="18" charset="0"/>
              </a:rPr>
              <a:t>                   </a:t>
            </a:r>
            <a:r>
              <a:rPr lang="en-US" sz="9600" b="1" i="0" dirty="0">
                <a:solidFill>
                  <a:srgbClr val="050000"/>
                </a:solidFill>
                <a:effectLst/>
                <a:latin typeface="Times New Roman" panose="02020603050405020304" pitchFamily="18" charset="0"/>
                <a:cs typeface="Times New Roman" panose="02020603050405020304" pitchFamily="18" charset="0"/>
              </a:rPr>
              <a:t>True</a:t>
            </a:r>
          </a:p>
          <a:p>
            <a:r>
              <a:rPr lang="en-US" sz="9600" dirty="0">
                <a:solidFill>
                  <a:srgbClr val="050000"/>
                </a:solidFill>
                <a:latin typeface="Times New Roman" panose="02020603050405020304" pitchFamily="18" charset="0"/>
                <a:cs typeface="Times New Roman" panose="02020603050405020304" pitchFamily="18" charset="0"/>
              </a:rPr>
              <a:t>You can m</a:t>
            </a:r>
            <a:r>
              <a:rPr lang="en-US" sz="9600" i="0" dirty="0">
                <a:solidFill>
                  <a:srgbClr val="050000"/>
                </a:solidFill>
                <a:effectLst/>
                <a:latin typeface="Times New Roman" panose="02020603050405020304" pitchFamily="18" charset="0"/>
                <a:cs typeface="Times New Roman" panose="02020603050405020304" pitchFamily="18" charset="0"/>
              </a:rPr>
              <a:t>ention achievements during an </a:t>
            </a:r>
            <a:r>
              <a:rPr lang="en-US" sz="9600" dirty="0">
                <a:latin typeface="Times New Roman" panose="02020603050405020304" pitchFamily="18" charset="0"/>
                <a:cs typeface="Times New Roman" panose="02020603050405020304" pitchFamily="18" charset="0"/>
              </a:rPr>
              <a:t>academic evaluation report (</a:t>
            </a:r>
            <a:r>
              <a:rPr lang="en-US" sz="9600" i="0" dirty="0">
                <a:solidFill>
                  <a:srgbClr val="050000"/>
                </a:solidFill>
                <a:effectLst/>
                <a:latin typeface="Times New Roman" panose="02020603050405020304" pitchFamily="18" charset="0"/>
                <a:cs typeface="Times New Roman" panose="02020603050405020304" pitchFamily="18" charset="0"/>
              </a:rPr>
              <a:t>AER) producing course (i.e., Honor Graduate</a:t>
            </a:r>
            <a:r>
              <a:rPr lang="en-US" sz="9600" dirty="0">
                <a:solidFill>
                  <a:srgbClr val="050000"/>
                </a:solidFill>
                <a:latin typeface="Times New Roman" panose="02020603050405020304" pitchFamily="18" charset="0"/>
                <a:cs typeface="Times New Roman" panose="02020603050405020304" pitchFamily="18" charset="0"/>
              </a:rPr>
              <a:t>).</a:t>
            </a:r>
          </a:p>
          <a:p>
            <a:pPr marL="0" indent="0">
              <a:buNone/>
            </a:pPr>
            <a:r>
              <a:rPr lang="en-US" sz="9600" dirty="0">
                <a:solidFill>
                  <a:srgbClr val="050000"/>
                </a:solidFill>
                <a:latin typeface="Times New Roman" panose="02020603050405020304" pitchFamily="18" charset="0"/>
                <a:cs typeface="Times New Roman" panose="02020603050405020304" pitchFamily="18" charset="0"/>
              </a:rPr>
              <a:t>                   </a:t>
            </a:r>
            <a:r>
              <a:rPr lang="en-US" sz="9600" b="1" dirty="0">
                <a:solidFill>
                  <a:srgbClr val="050000"/>
                </a:solidFill>
                <a:latin typeface="Times New Roman" panose="02020603050405020304" pitchFamily="18" charset="0"/>
                <a:cs typeface="Times New Roman" panose="02020603050405020304" pitchFamily="18" charset="0"/>
              </a:rPr>
              <a:t>False</a:t>
            </a:r>
          </a:p>
          <a:p>
            <a:r>
              <a:rPr lang="en-US" sz="9600" dirty="0">
                <a:latin typeface="Times New Roman" panose="02020603050405020304" pitchFamily="18" charset="0"/>
                <a:cs typeface="Times New Roman" panose="02020603050405020304" pitchFamily="18" charset="0"/>
              </a:rPr>
              <a:t>Can I put an award on the NCOER?</a:t>
            </a:r>
          </a:p>
          <a:p>
            <a:pPr marL="0" indent="0" algn="ctr">
              <a:buNone/>
            </a:pPr>
            <a:r>
              <a:rPr lang="en-US" sz="9600" b="1" dirty="0">
                <a:latin typeface="Times New Roman" panose="02020603050405020304" pitchFamily="18" charset="0"/>
                <a:cs typeface="Times New Roman" panose="02020603050405020304" pitchFamily="18" charset="0"/>
              </a:rPr>
              <a:t>   True </a:t>
            </a:r>
            <a:r>
              <a:rPr lang="en-US" sz="9600" dirty="0">
                <a:latin typeface="Times New Roman" panose="02020603050405020304" pitchFamily="18" charset="0"/>
                <a:cs typeface="Times New Roman" panose="02020603050405020304" pitchFamily="18" charset="0"/>
              </a:rPr>
              <a:t>According to AR 623-3, Chapter 3 (3-18): Awards and/or special recognition received during the rating period may be cited in evaluation comments (for example, “received the Humanitarian Service Medal” or “named the NCO of the Year”) however, comments related to scholastic achievements are limited to AERs.</a:t>
            </a:r>
          </a:p>
          <a:p>
            <a:pPr marL="0" indent="0">
              <a:buNone/>
            </a:pPr>
            <a:br>
              <a:rPr lang="en-US" sz="4200" b="1" dirty="0">
                <a:latin typeface="Times New Roman" panose="02020603050405020304" pitchFamily="18" charset="0"/>
                <a:cs typeface="Times New Roman" panose="02020603050405020304" pitchFamily="18" charset="0"/>
              </a:rPr>
            </a:br>
            <a:endParaRPr lang="en-US" sz="4200" b="1" dirty="0">
              <a:latin typeface="Times New Roman" panose="02020603050405020304" pitchFamily="18"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14369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B9653-AEBC-06DF-C69A-FF3F642C6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DC3A3-24A8-1F0F-0D28-6FE0763AA183}"/>
              </a:ext>
            </a:extLst>
          </p:cNvPr>
          <p:cNvSpPr>
            <a:spLocks noGrp="1"/>
          </p:cNvSpPr>
          <p:nvPr>
            <p:ph type="title"/>
          </p:nvPr>
        </p:nvSpPr>
        <p:spPr>
          <a:xfrm>
            <a:off x="1484309" y="-308811"/>
            <a:ext cx="10018713" cy="1752599"/>
          </a:xfrm>
        </p:spPr>
        <p:txBody>
          <a:bodyPr/>
          <a:lstStyle/>
          <a:p>
            <a:r>
              <a:rPr lang="en-US" b="1" u="sng" dirty="0">
                <a:latin typeface="Times New Roman" panose="02020603050405020304" pitchFamily="18" charset="0"/>
                <a:cs typeface="Times New Roman" panose="02020603050405020304" pitchFamily="18" charset="0"/>
              </a:rPr>
              <a:t>Formatting of Evaluation Bullets</a:t>
            </a:r>
          </a:p>
        </p:txBody>
      </p:sp>
      <p:sp>
        <p:nvSpPr>
          <p:cNvPr id="3" name="Content Placeholder 2">
            <a:extLst>
              <a:ext uri="{FF2B5EF4-FFF2-40B4-BE49-F238E27FC236}">
                <a16:creationId xmlns:a16="http://schemas.microsoft.com/office/drawing/2014/main" id="{8F21F629-044B-4CEC-3FD9-95F00E595712}"/>
              </a:ext>
            </a:extLst>
          </p:cNvPr>
          <p:cNvSpPr>
            <a:spLocks noGrp="1"/>
          </p:cNvSpPr>
          <p:nvPr>
            <p:ph idx="1"/>
          </p:nvPr>
        </p:nvSpPr>
        <p:spPr>
          <a:xfrm>
            <a:off x="1548479" y="2081464"/>
            <a:ext cx="10643521" cy="5297905"/>
          </a:xfrm>
        </p:spPr>
        <p:txBody>
          <a:bodyPr>
            <a:normAutofit fontScale="85000" lnSpcReduction="10000"/>
          </a:bodyPr>
          <a:lstStyle/>
          <a:p>
            <a:r>
              <a:rPr lang="en-US" sz="3500" dirty="0">
                <a:latin typeface="Times New Roman" panose="02020603050405020304" pitchFamily="18" charset="0"/>
                <a:cs typeface="Times New Roman" panose="02020603050405020304" pitchFamily="18" charset="0"/>
              </a:rPr>
              <a:t>Accomplishment with IMPACT (the so what). Without impact, it is just a job.</a:t>
            </a:r>
          </a:p>
          <a:p>
            <a:r>
              <a:rPr lang="en-US" sz="3500" dirty="0">
                <a:latin typeface="Times New Roman" panose="02020603050405020304" pitchFamily="18" charset="0"/>
                <a:cs typeface="Times New Roman" panose="02020603050405020304" pitchFamily="18" charset="0"/>
              </a:rPr>
              <a:t>Qualitative and substantiated.</a:t>
            </a:r>
          </a:p>
          <a:p>
            <a:r>
              <a:rPr lang="en-US" sz="3500" dirty="0">
                <a:latin typeface="Times New Roman" panose="02020603050405020304" pitchFamily="18" charset="0"/>
                <a:cs typeface="Times New Roman" panose="02020603050405020304" pitchFamily="18" charset="0"/>
              </a:rPr>
              <a:t>Stop the fluff – Be short, concise, and to the point.</a:t>
            </a:r>
          </a:p>
          <a:p>
            <a:r>
              <a:rPr lang="en-US" sz="3500" dirty="0">
                <a:latin typeface="Times New Roman" panose="02020603050405020304" pitchFamily="18" charset="0"/>
                <a:cs typeface="Times New Roman" panose="02020603050405020304" pitchFamily="18" charset="0"/>
              </a:rPr>
              <a:t>Ensure the stronger bullet is first.</a:t>
            </a:r>
          </a:p>
          <a:p>
            <a:r>
              <a:rPr lang="en-US" sz="3500" dirty="0">
                <a:latin typeface="Times New Roman" panose="02020603050405020304" pitchFamily="18" charset="0"/>
                <a:cs typeface="Times New Roman" panose="02020603050405020304" pitchFamily="18" charset="0"/>
              </a:rPr>
              <a:t>Bullet comments will not be longer than two lines, preferably one, and no more than one bullet to a line.</a:t>
            </a:r>
          </a:p>
          <a:p>
            <a:r>
              <a:rPr lang="en-US" sz="3500" dirty="0">
                <a:latin typeface="Times New Roman" panose="02020603050405020304" pitchFamily="18" charset="0"/>
                <a:cs typeface="Times New Roman" panose="02020603050405020304" pitchFamily="18" charset="0"/>
              </a:rPr>
              <a:t>Starting with action words (verbs) or possessive pronouns (their).</a:t>
            </a:r>
          </a:p>
          <a:p>
            <a:r>
              <a:rPr lang="en-US" sz="3500" dirty="0">
                <a:latin typeface="Times New Roman" panose="02020603050405020304" pitchFamily="18" charset="0"/>
                <a:cs typeface="Times New Roman" panose="02020603050405020304" pitchFamily="18" charset="0"/>
              </a:rPr>
              <a:t>Bullet comments are mandatory regardless of the box check rating given (at least one bullet will be entered in each block).</a:t>
            </a:r>
          </a:p>
          <a:p>
            <a:pPr marL="0" indent="0">
              <a:buNone/>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92369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TM03457496[[fn=Parallax]]</Template>
  <TotalTime>3868</TotalTime>
  <Words>1199</Words>
  <Application>Microsoft Office PowerPoint</Application>
  <PresentationFormat>Widescreen</PresentationFormat>
  <Paragraphs>150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Corbel</vt:lpstr>
      <vt:lpstr>Times New Roman</vt:lpstr>
      <vt:lpstr>Parallax</vt:lpstr>
      <vt:lpstr>Effective Writing for Evaluations</vt:lpstr>
      <vt:lpstr>Agenda</vt:lpstr>
      <vt:lpstr>References </vt:lpstr>
      <vt:lpstr>What is the purpose of a Noncommissioned Office Evaluation Report (NCOER)?</vt:lpstr>
      <vt:lpstr>What is the purpose of a Noncommissioned Office Evaluation Report (NCOER)?</vt:lpstr>
      <vt:lpstr>Conduct Counseling</vt:lpstr>
      <vt:lpstr>Performance Level</vt:lpstr>
      <vt:lpstr> TRUE/ FALSE</vt:lpstr>
      <vt:lpstr>Formatting of Evaluation Bullets</vt:lpstr>
      <vt:lpstr>Common Mistakes</vt:lpstr>
      <vt:lpstr>Helpful Tools</vt:lpstr>
      <vt:lpstr>NCO Lens (As a Delegate/Reviewer)</vt:lpstr>
      <vt:lpstr>Helpful Websites</vt:lpstr>
      <vt:lpstr>PowerPoint Presentation</vt:lpstr>
      <vt:lpstr>Example 1</vt:lpstr>
      <vt:lpstr>Example 2</vt:lpstr>
      <vt:lpstr>Example 3</vt:lpstr>
      <vt:lpstr>Example 4</vt:lpstr>
      <vt:lpstr>Enlisted Council  President:  1SG Jarod Gatson   Vice President:  MSG Jennifer Carter    Next Meeting: 15 April 25 @JBMDL </vt:lpstr>
      <vt:lpstr>Questions </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Carter, Jennifer C 1SG USARMY NG NJARNG (USA)</dc:creator>
  <cp:lastModifiedBy>Leonard, Mark A CSM USARMY NG NJARNG (USA)</cp:lastModifiedBy>
  <cp:revision>36</cp:revision>
  <dcterms:created xsi:type="dcterms:W3CDTF">2025-03-05T19:46:26Z</dcterms:created>
  <dcterms:modified xsi:type="dcterms:W3CDTF">2025-03-11T18:28:19Z</dcterms:modified>
</cp:coreProperties>
</file>