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915DF7-3F80-4D7C-832B-4575564E94BA}" v="72" dt="2025-03-03T16:10:37.2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3826" autoAdjust="0"/>
  </p:normalViewPr>
  <p:slideViewPr>
    <p:cSldViewPr snapToGrid="0">
      <p:cViewPr varScale="1">
        <p:scale>
          <a:sx n="80" d="100"/>
          <a:sy n="80" d="100"/>
        </p:scale>
        <p:origin x="1734" y="84"/>
      </p:cViewPr>
      <p:guideLst/>
    </p:cSldViewPr>
  </p:slideViewPr>
  <p:notesTextViewPr>
    <p:cViewPr>
      <p:scale>
        <a:sx n="1" d="1"/>
        <a:sy n="1" d="1"/>
      </p:scale>
      <p:origin x="0" y="-78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833F958-C204-45E2-A43D-2A1B3914820A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014314D-6C96-493C-B0C6-D18BD4BFA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939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Currently all those things you may have accomplished or that are in your records may not be part of your score before a promotion board</a:t>
            </a:r>
          </a:p>
          <a:p>
            <a:endParaRPr lang="en-US" dirty="0"/>
          </a:p>
          <a:p>
            <a:r>
              <a:rPr lang="en-US" dirty="0"/>
              <a:t>You may possess significant experiences, training and education that the Army values but because they were more than three years ago they are not part of your hard score</a:t>
            </a:r>
          </a:p>
          <a:p>
            <a:endParaRPr lang="en-US" dirty="0"/>
          </a:p>
          <a:p>
            <a:r>
              <a:rPr lang="en-US" dirty="0"/>
              <a:t>The organization is investing in Soldiers to send them to MLC or the Sergeant Major Academy and this investment has minimal effect for promotion.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4314D-6C96-493C-B0C6-D18BD4BFA84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7387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Get back to me with your </a:t>
            </a:r>
            <a:r>
              <a:rPr lang="en-US" b="1" dirty="0"/>
              <a:t>feedback</a:t>
            </a:r>
            <a:r>
              <a:rPr lang="en-US" dirty="0"/>
              <a:t> on my website discussion thread, your NCO Leadership or enlisted councils.  We have an enlisted council meeting in April</a:t>
            </a:r>
          </a:p>
          <a:p>
            <a:endParaRPr lang="en-US" dirty="0"/>
          </a:p>
          <a:p>
            <a:r>
              <a:rPr lang="en-US" dirty="0"/>
              <a:t>I will take all your feedback in the next</a:t>
            </a:r>
            <a:r>
              <a:rPr lang="en-US" b="1" dirty="0"/>
              <a:t> 60 days, </a:t>
            </a:r>
            <a:r>
              <a:rPr lang="en-US" dirty="0"/>
              <a:t>have a final meeting with the MSC CSM’s and then publish the finalized scoring system</a:t>
            </a:r>
          </a:p>
          <a:p>
            <a:endParaRPr lang="en-US" dirty="0"/>
          </a:p>
          <a:p>
            <a:r>
              <a:rPr lang="en-US" dirty="0"/>
              <a:t>I realize</a:t>
            </a:r>
            <a:r>
              <a:rPr lang="en-US" b="1" dirty="0"/>
              <a:t> regardless </a:t>
            </a:r>
            <a:r>
              <a:rPr lang="en-US" dirty="0"/>
              <a:t>of what I do some Soldiers will be unhappy.</a:t>
            </a:r>
          </a:p>
          <a:p>
            <a:r>
              <a:rPr lang="en-US" dirty="0"/>
              <a:t>Goal is to address Talent Management according to Army Guidelines and provide more transparency in the process.</a:t>
            </a:r>
          </a:p>
          <a:p>
            <a:r>
              <a:rPr lang="en-US" dirty="0"/>
              <a:t>You will never have the </a:t>
            </a:r>
            <a:r>
              <a:rPr lang="en-US" b="1" dirty="0"/>
              <a:t>ability to get in the mind </a:t>
            </a:r>
            <a:r>
              <a:rPr lang="en-US" dirty="0"/>
              <a:t>of every member of each promotion board and understand completely their decisions.</a:t>
            </a:r>
          </a:p>
          <a:p>
            <a:r>
              <a:rPr lang="en-US" dirty="0"/>
              <a:t>There is </a:t>
            </a:r>
            <a:r>
              <a:rPr lang="en-US" b="1" dirty="0"/>
              <a:t>subjectivity in NCOER’s </a:t>
            </a:r>
            <a:r>
              <a:rPr lang="en-US" dirty="0"/>
              <a:t>so we will never get to a universal agreement on how to score every NCOER</a:t>
            </a:r>
          </a:p>
          <a:p>
            <a:r>
              <a:rPr lang="en-US" dirty="0"/>
              <a:t>The way to improve this is to improve our NCOER submissions.</a:t>
            </a:r>
          </a:p>
          <a:p>
            <a:endParaRPr lang="en-US" dirty="0"/>
          </a:p>
          <a:p>
            <a:r>
              <a:rPr lang="en-US" dirty="0"/>
              <a:t>We will </a:t>
            </a:r>
            <a:r>
              <a:rPr lang="en-US" b="1" dirty="0"/>
              <a:t>not publish board points </a:t>
            </a:r>
            <a:r>
              <a:rPr lang="en-US" dirty="0"/>
              <a:t>because that encourages arguments and Soldiers who want to relitigate board findings.</a:t>
            </a:r>
          </a:p>
          <a:p>
            <a:r>
              <a:rPr lang="en-US" dirty="0"/>
              <a:t>We have to trust our promotion boards and the people we put on them.  We have a fair system.  This new proposal is only going to make it better.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4314D-6C96-493C-B0C6-D18BD4BFA84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461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4314D-6C96-493C-B0C6-D18BD4BFA84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834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reasoning for this to count as 25 points and your NCOERs count as 75 is that your NCOER’s are still the primary means of evaluation for the Soldier</a:t>
            </a:r>
          </a:p>
          <a:p>
            <a:endParaRPr lang="en-US" dirty="0"/>
          </a:p>
          <a:p>
            <a:r>
              <a:rPr lang="en-US" dirty="0"/>
              <a:t>Additionally, some items in this scoring may also be on your NCOER.  Limiting this to 25 points limits counting an achievement twice.</a:t>
            </a:r>
          </a:p>
          <a:p>
            <a:endParaRPr lang="en-US" dirty="0"/>
          </a:p>
          <a:p>
            <a:r>
              <a:rPr lang="en-US" dirty="0"/>
              <a:t>Remember you are being compared to your peers.  Your competing against those of the same rank and same MOS</a:t>
            </a:r>
          </a:p>
          <a:p>
            <a:endParaRPr lang="en-US" dirty="0"/>
          </a:p>
          <a:p>
            <a:r>
              <a:rPr lang="en-US" dirty="0"/>
              <a:t>Now I will discuss each one of these categories in more detail.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4314D-6C96-493C-B0C6-D18BD4BFA84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183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Soldiers who attend USAMA and MLC were sent to school to be future leaders. </a:t>
            </a:r>
          </a:p>
          <a:p>
            <a:endParaRPr lang="en-US" dirty="0"/>
          </a:p>
          <a:p>
            <a:r>
              <a:rPr lang="en-US" dirty="0"/>
              <a:t> Here it is codified</a:t>
            </a:r>
          </a:p>
          <a:p>
            <a:endParaRPr lang="en-US" dirty="0"/>
          </a:p>
          <a:p>
            <a:r>
              <a:rPr lang="en-US" dirty="0"/>
              <a:t>This system Rewards Soldiers who complete functional schools that enhance readiness and improve lethality. NCOES still takes priority over a functional school</a:t>
            </a:r>
          </a:p>
          <a:p>
            <a:endParaRPr lang="en-US" dirty="0"/>
          </a:p>
          <a:p>
            <a:endParaRPr lang="en-US" b="1" i="1" dirty="0"/>
          </a:p>
          <a:p>
            <a:r>
              <a:rPr lang="en-US" b="1" i="1" dirty="0"/>
              <a:t>Read DA PAM 611-21, Chapter 12 for explanation of skill identifiers.  Here is the link for DA PAM 611-21, Chapter 12: https://api.army.mil/e2/c/downloads/2024/11/20/8cc7c374/chapter-12-enlisted-identifiers.pdf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4314D-6C96-493C-B0C6-D18BD4BFA84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0710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 PAM 600-25 highly encourages college learning regardless of MOS :</a:t>
            </a:r>
          </a:p>
          <a:p>
            <a:endParaRPr lang="en-US" dirty="0"/>
          </a:p>
          <a:p>
            <a:r>
              <a:rPr lang="en-US" dirty="0"/>
              <a:t>“A college degree is not required for promotion but can be a deciding factor for identifying the best-qualified Senior NCO. There is great value in leaders who are lifelong learners and have invested in attaining or working on a college degree.”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A trade certification in lieu of a college degree still identifies superior quality </a:t>
            </a:r>
          </a:p>
          <a:p>
            <a:endParaRPr lang="en-US" dirty="0"/>
          </a:p>
          <a:p>
            <a:r>
              <a:rPr lang="en-US" dirty="0"/>
              <a:t>This would also include Police, Fire or corrections academy certificate – </a:t>
            </a:r>
            <a:r>
              <a:rPr lang="en-US" i="1" dirty="0"/>
              <a:t>possibly refer to Army recognized certifications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4314D-6C96-493C-B0C6-D18BD4BFA84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5877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4314D-6C96-493C-B0C6-D18BD4BFA84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1899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intent here is to incentivize Soldiers to take broadening positions. </a:t>
            </a:r>
          </a:p>
          <a:p>
            <a:endParaRPr lang="en-US" dirty="0"/>
          </a:p>
          <a:p>
            <a:r>
              <a:rPr lang="en-US" dirty="0"/>
              <a:t> Maybe this is in OPS Group or at the RTI or the staff. </a:t>
            </a:r>
          </a:p>
          <a:p>
            <a:endParaRPr lang="en-US" dirty="0"/>
          </a:p>
          <a:p>
            <a:r>
              <a:rPr lang="en-US" dirty="0"/>
              <a:t>They are broadening assignments you go there gather knowledge and then bring it back to a unit.</a:t>
            </a:r>
          </a:p>
          <a:p>
            <a:endParaRPr lang="en-US" dirty="0"/>
          </a:p>
          <a:p>
            <a:r>
              <a:rPr lang="en-US" dirty="0"/>
              <a:t> Maybe a Soldier just needs to get out of their battalion and see another one be they a combat arms or a logistics Soldier.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4314D-6C96-493C-B0C6-D18BD4BFA84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126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deployment is any duty station outside of New Jersey and away from your family for more than 3 months</a:t>
            </a:r>
          </a:p>
          <a:p>
            <a:endParaRPr lang="en-US" dirty="0"/>
          </a:p>
          <a:p>
            <a:r>
              <a:rPr lang="en-US" dirty="0"/>
              <a:t>Title 10 NGB is not a deployment</a:t>
            </a:r>
          </a:p>
          <a:p>
            <a:endParaRPr lang="en-US" dirty="0"/>
          </a:p>
          <a:p>
            <a:r>
              <a:rPr lang="en-US" dirty="0"/>
              <a:t>The Army doesn’t exist just to train and stand at the ready.  We implement the policy of the United States through deployment.</a:t>
            </a:r>
          </a:p>
          <a:p>
            <a:endParaRPr lang="en-US" dirty="0"/>
          </a:p>
          <a:p>
            <a:r>
              <a:rPr lang="en-US" dirty="0"/>
              <a:t>We need to always be ready to deploy and accomplish the mission</a:t>
            </a:r>
          </a:p>
          <a:p>
            <a:endParaRPr lang="en-US" dirty="0"/>
          </a:p>
          <a:p>
            <a:r>
              <a:rPr lang="en-US" dirty="0"/>
              <a:t>Therefore we must value talent with recent and relevant experience,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4314D-6C96-493C-B0C6-D18BD4BFA84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497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4314D-6C96-493C-B0C6-D18BD4BFA84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489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A29E6-035C-76DC-D0B4-1EC999A514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CA1E7B-21E7-6CEE-CB5E-8CB31B7223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8AFF16-987E-8ADE-B9BE-5E1A81D8C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C9EA-6CD9-40E1-9CCA-DC7791269E53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8A8203-05CD-737E-0A92-3B497FF1D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D9327F-5D75-1E94-E25B-ABA90D67F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6B00-D857-4176-A834-27B214A84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921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8A15A-9B94-B637-4B90-8DDE73354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34DE45-3946-5B49-F5AF-2343CAADC7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F67796-49C0-DE4B-4683-60109EDF0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C9EA-6CD9-40E1-9CCA-DC7791269E53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C153B-4E44-8134-255A-677AED739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443EFF-BE49-BC06-2005-C22C6D491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6B00-D857-4176-A834-27B214A84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679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74F5A7-52D1-2D67-07DF-65BDA16684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7A6BCF-BE59-089E-B117-1E76EBC0F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A77BEB-E292-D5E8-CFF1-EC973012B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C9EA-6CD9-40E1-9CCA-DC7791269E53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A0197-ACD3-F458-894C-D1AEEEAAB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18A7B0-3F63-15DF-B7EA-B404F0674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6B00-D857-4176-A834-27B214A84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83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37EFD-B622-D34A-D44B-52A66B02E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62EC1-FCBB-BE1E-9D1F-66276E3DB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3A1BCF-1B2C-D1DC-908D-015E4540B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C9EA-6CD9-40E1-9CCA-DC7791269E53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3D2313-9821-69BF-B6C4-A26C601AE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294196-B1E4-835E-9F53-3CC3D2482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6B00-D857-4176-A834-27B214A84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58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579C2-30B3-3275-05A9-E8990FD8C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67868B-C946-4B6E-3F77-12070634F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C89AE2-7737-617B-4714-DA5EF45BD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C9EA-6CD9-40E1-9CCA-DC7791269E53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EE335A-7AED-55AB-7A65-F2DAD90BF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724549-EB95-194B-8608-706F249A0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6B00-D857-4176-A834-27B214A84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562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EE1D6-14E0-7F0A-236B-62C5DCF5A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F5B8E-C3BA-B3F8-358D-C70E045B1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811C65-8E5B-4976-DC90-5458D359D3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A2B65C-B401-D2B1-667E-AC53A121F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C9EA-6CD9-40E1-9CCA-DC7791269E53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7CA9C4-FDD3-ACB1-13E3-BD90759E2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1B6099-39DC-903C-E44A-2EB2B0829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6B00-D857-4176-A834-27B214A84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36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60255-588E-CC83-638D-3EFB42363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AD7143-988D-C5B1-FEED-EE42FA0CC9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A10408-6AF3-A87C-B58D-BF43C38629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24BAE3-1630-7CF3-F9BF-FF1CE14FC8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598EED-D1CC-4635-C0F9-DCD4F2E3EF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85E76F-97A6-C0B4-9C7A-ED2DFB26B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C9EA-6CD9-40E1-9CCA-DC7791269E53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4E069A-05E9-A8CC-CE54-6412569D2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0831CF-2529-D596-EC72-E4E7A8055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6B00-D857-4176-A834-27B214A84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203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4AFC3-4BA5-E783-E4C9-8C454A38C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35BE42-0617-4251-FC36-C88604ACA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C9EA-6CD9-40E1-9CCA-DC7791269E53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6DE09C-FFC0-CBFE-E6C8-118CF3023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E6ABD1-DD30-CA86-3780-BA8877ED1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6B00-D857-4176-A834-27B214A84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730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C8BB27-8481-AA0B-6FC9-942C7E970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C9EA-6CD9-40E1-9CCA-DC7791269E53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0ED8D8-52B1-9676-3889-03F7E4420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C88E4-7B69-078A-4060-1CD94B457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6B00-D857-4176-A834-27B214A84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743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6146E-0CE6-5071-1675-E1D1FE525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E4487-B042-1E59-C323-B789C8D9D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14DA8A-0D14-A52D-B946-8048E7C2C0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F39430-DC91-A71B-2827-CF9EA4F78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C9EA-6CD9-40E1-9CCA-DC7791269E53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273F34-2696-6ED3-CE6D-625A1920C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D5FBEF-9457-44C0-E2CB-3281D2C18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6B00-D857-4176-A834-27B214A84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861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0D68E-0253-2833-5E42-87245E588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6FB94C-1A8A-C7B1-3C47-EF72DAAA9C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A8A0A0-C109-B1D6-17F4-67790E54A6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D2863B-3B31-F1DE-6927-91B75A823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C9EA-6CD9-40E1-9CCA-DC7791269E53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667A0B-44B4-AA2C-0367-98D27441E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154CCD-1BD1-ADB8-8DA1-FE4AEE2AC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6B00-D857-4176-A834-27B214A84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894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2E1484-2E79-9149-4315-58A2977AE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DD7708-1145-24BD-88A2-4E62701CC5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706E2E-DBCF-C331-787E-EDB0AFF82F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1C9EA-6CD9-40E1-9CCA-DC7791269E53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BFC73-9FAA-8AE7-80FD-E20C5CED6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D07577-1A18-5F45-EAB4-1EB121204A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16B00-D857-4176-A834-27B214A84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564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3.docx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4.docx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5.docx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F63D717-DB5B-BEAD-0048-6ADC93E8D3E7}"/>
              </a:ext>
            </a:extLst>
          </p:cNvPr>
          <p:cNvSpPr txBox="1"/>
          <p:nvPr/>
        </p:nvSpPr>
        <p:spPr>
          <a:xfrm>
            <a:off x="247650" y="1057275"/>
            <a:ext cx="11034303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/>
              <a:t>IS OUR CURRENT PROMOTION BOARD SCORING GUIDANCE</a:t>
            </a:r>
          </a:p>
          <a:p>
            <a:r>
              <a:rPr lang="en-US" sz="3200" b="1" i="1" dirty="0"/>
              <a:t> FOLLOWING ARMY DOCTINE ?</a:t>
            </a:r>
          </a:p>
          <a:p>
            <a:endParaRPr lang="en-US" sz="3200" b="1" i="1" dirty="0"/>
          </a:p>
          <a:p>
            <a:r>
              <a:rPr lang="en-US" sz="3200" b="1" i="1" dirty="0"/>
              <a:t>CAN IT BE REVAMPED FOR THE BETTER OF THE ORGANIZATION?</a:t>
            </a:r>
          </a:p>
        </p:txBody>
      </p:sp>
    </p:spTree>
    <p:extLst>
      <p:ext uri="{BB962C8B-B14F-4D97-AF65-F5344CB8AC3E}">
        <p14:creationId xmlns:p14="http://schemas.microsoft.com/office/powerpoint/2010/main" val="1681495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8D39113-F84C-5894-43C0-3DCE4D7487DF}"/>
              </a:ext>
            </a:extLst>
          </p:cNvPr>
          <p:cNvSpPr txBox="1"/>
          <p:nvPr/>
        </p:nvSpPr>
        <p:spPr>
          <a:xfrm>
            <a:off x="842211" y="902368"/>
            <a:ext cx="816736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NEW POLICY IMPLEMENTATION TIMELINE</a:t>
            </a:r>
          </a:p>
          <a:p>
            <a:endParaRPr lang="en-US" sz="3600" b="1" dirty="0"/>
          </a:p>
          <a:p>
            <a:endParaRPr lang="en-US" sz="3600" b="1" dirty="0"/>
          </a:p>
          <a:p>
            <a:endParaRPr lang="en-US" sz="3600" b="1" dirty="0"/>
          </a:p>
          <a:p>
            <a:endParaRPr lang="en-US" sz="3600" b="1" dirty="0"/>
          </a:p>
          <a:p>
            <a:endParaRPr lang="en-US" sz="3600" b="1" dirty="0"/>
          </a:p>
          <a:p>
            <a:endParaRPr lang="en-US" sz="3600" b="1" dirty="0"/>
          </a:p>
          <a:p>
            <a:r>
              <a:rPr lang="en-US" sz="3600" b="1" dirty="0"/>
              <a:t>www.statecsmnj.org</a:t>
            </a:r>
          </a:p>
        </p:txBody>
      </p:sp>
    </p:spTree>
    <p:extLst>
      <p:ext uri="{BB962C8B-B14F-4D97-AF65-F5344CB8AC3E}">
        <p14:creationId xmlns:p14="http://schemas.microsoft.com/office/powerpoint/2010/main" val="270767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E4455D4-2815-A67B-CA67-C7D3FC69C4D0}"/>
              </a:ext>
            </a:extLst>
          </p:cNvPr>
          <p:cNvSpPr txBox="1"/>
          <p:nvPr/>
        </p:nvSpPr>
        <p:spPr>
          <a:xfrm>
            <a:off x="226002" y="655782"/>
            <a:ext cx="1153963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PROPOSED NEW SYSTEM OF PROMOTION BOARD SCORING</a:t>
            </a:r>
          </a:p>
          <a:p>
            <a:endParaRPr lang="en-US" sz="3600" dirty="0"/>
          </a:p>
          <a:p>
            <a:r>
              <a:rPr lang="en-US" sz="3600" dirty="0"/>
              <a:t>LAST THREE NCOERS FOR 75% OF SCORE</a:t>
            </a:r>
          </a:p>
          <a:p>
            <a:endParaRPr lang="en-US" sz="3600" dirty="0"/>
          </a:p>
          <a:p>
            <a:r>
              <a:rPr lang="en-US" sz="3600" dirty="0"/>
              <a:t>SOLDIERS RECORDS  “WHOLE SOLDIER CONCEPT “ </a:t>
            </a:r>
          </a:p>
          <a:p>
            <a:r>
              <a:rPr lang="en-US" sz="3600" dirty="0"/>
              <a:t>FOR REMAINING 25%</a:t>
            </a:r>
          </a:p>
        </p:txBody>
      </p:sp>
    </p:spTree>
    <p:extLst>
      <p:ext uri="{BB962C8B-B14F-4D97-AF65-F5344CB8AC3E}">
        <p14:creationId xmlns:p14="http://schemas.microsoft.com/office/powerpoint/2010/main" val="3422770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1F90BC6-7A90-4986-E1D7-DC26B8E42703}"/>
              </a:ext>
            </a:extLst>
          </p:cNvPr>
          <p:cNvSpPr txBox="1"/>
          <p:nvPr/>
        </p:nvSpPr>
        <p:spPr>
          <a:xfrm>
            <a:off x="536027" y="1345312"/>
            <a:ext cx="1025809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MILITARY EDUCATION……………………………..5 POINTS</a:t>
            </a:r>
          </a:p>
          <a:p>
            <a:r>
              <a:rPr lang="en-US" sz="3600" dirty="0"/>
              <a:t>CIVILIAN EDUCATION……………………………….5 POINTS</a:t>
            </a:r>
          </a:p>
          <a:p>
            <a:r>
              <a:rPr lang="en-US" sz="3600" dirty="0"/>
              <a:t>AWARDS………..………………………………………..5 POINTS</a:t>
            </a:r>
          </a:p>
          <a:p>
            <a:r>
              <a:rPr lang="en-US" sz="3600" dirty="0"/>
              <a:t>ASSIGNMENT HISTORY…………………………….5 POINTS</a:t>
            </a:r>
          </a:p>
          <a:p>
            <a:r>
              <a:rPr lang="en-US" sz="3600" dirty="0"/>
              <a:t>DEPLOYMENTS…………………………………………3 POINTS</a:t>
            </a:r>
          </a:p>
          <a:p>
            <a:r>
              <a:rPr lang="en-US" sz="3600" dirty="0"/>
              <a:t>PHYSICAL FITNESS…………………………………...2 POINTS</a:t>
            </a:r>
          </a:p>
          <a:p>
            <a:endParaRPr lang="en-US" sz="3600" dirty="0"/>
          </a:p>
          <a:p>
            <a:r>
              <a:rPr lang="en-US" sz="3600" dirty="0"/>
              <a:t>                                                          TOTAL POINTS = 25</a:t>
            </a:r>
          </a:p>
          <a:p>
            <a:endParaRPr lang="en-US" sz="3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A8C494-4593-C1BA-762F-EDC6FFF11101}"/>
              </a:ext>
            </a:extLst>
          </p:cNvPr>
          <p:cNvSpPr txBox="1"/>
          <p:nvPr/>
        </p:nvSpPr>
        <p:spPr>
          <a:xfrm>
            <a:off x="567567" y="315313"/>
            <a:ext cx="115396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PROPOSED NEW SYSTEM OF PROMOTION BOARD SCORING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7151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E48F56B3-B248-093A-67B0-841B5475F9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0455470"/>
              </p:ext>
            </p:extLst>
          </p:nvPr>
        </p:nvGraphicFramePr>
        <p:xfrm>
          <a:off x="-319088" y="90498"/>
          <a:ext cx="12830176" cy="460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956042" imgH="2139314" progId="Word.Document.12">
                  <p:embed/>
                </p:oleObj>
              </mc:Choice>
              <mc:Fallback>
                <p:oleObj name="Document" r:id="rId3" imgW="5956042" imgH="2139314" progId="Word.Documen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E48F56B3-B248-093A-67B0-841B5475F94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319088" y="90498"/>
                        <a:ext cx="12830176" cy="4600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E26FA0D-C7C1-52AD-93ED-4E5D2EC4A798}"/>
              </a:ext>
            </a:extLst>
          </p:cNvPr>
          <p:cNvSpPr txBox="1"/>
          <p:nvPr/>
        </p:nvSpPr>
        <p:spPr>
          <a:xfrm>
            <a:off x="53665" y="3998474"/>
            <a:ext cx="1255543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SQI</a:t>
            </a:r>
            <a:r>
              <a:rPr lang="en-US" sz="2800" dirty="0"/>
              <a:t> - Code: 8 : </a:t>
            </a:r>
            <a:r>
              <a:rPr lang="en-US" sz="2800" b="1" dirty="0"/>
              <a:t>Instructor</a:t>
            </a:r>
            <a:r>
              <a:rPr lang="en-US" sz="2800" dirty="0"/>
              <a:t>, Code: H : Holistic Health and Fitness Advisor (</a:t>
            </a:r>
            <a:r>
              <a:rPr lang="en-US" sz="2800" b="1" dirty="0"/>
              <a:t>H2F-A</a:t>
            </a:r>
            <a:r>
              <a:rPr lang="en-US" sz="2800" dirty="0"/>
              <a:t>),</a:t>
            </a:r>
          </a:p>
          <a:p>
            <a:r>
              <a:rPr lang="en-US" sz="2800" dirty="0"/>
              <a:t>Code: M: </a:t>
            </a:r>
            <a:r>
              <a:rPr lang="en-US" sz="2800" b="1" dirty="0"/>
              <a:t>First Sergeant</a:t>
            </a:r>
            <a:r>
              <a:rPr lang="en-US" sz="2800" dirty="0"/>
              <a:t>, Code: Q, : Equal Opportunity Advisor (</a:t>
            </a:r>
            <a:r>
              <a:rPr lang="en-US" sz="2800" b="1" dirty="0"/>
              <a:t>EOA</a:t>
            </a:r>
            <a:r>
              <a:rPr lang="en-US" sz="2800" dirty="0"/>
              <a:t>), Code: 1B : Sexual Harassment/Assault Response &amp; Prevention (</a:t>
            </a:r>
            <a:r>
              <a:rPr lang="en-US" sz="2800" b="1" dirty="0"/>
              <a:t>SHARP</a:t>
            </a:r>
            <a:r>
              <a:rPr lang="en-US" sz="2800" dirty="0"/>
              <a:t>) Level I, Code: 1E : </a:t>
            </a:r>
            <a:r>
              <a:rPr lang="en-US" sz="2800" b="1" dirty="0"/>
              <a:t>Knowledge Management </a:t>
            </a:r>
            <a:r>
              <a:rPr lang="en-US" sz="2800" dirty="0"/>
              <a:t>Professional, Code: 1H : (SHARP) Intermediate Course Graduate, Code: 2S </a:t>
            </a:r>
            <a:r>
              <a:rPr lang="en-US" sz="2800" b="1" dirty="0"/>
              <a:t>Battle Staff </a:t>
            </a:r>
            <a:r>
              <a:rPr lang="en-US" sz="2800" dirty="0"/>
              <a:t>NCO, Code: 5C :</a:t>
            </a:r>
            <a:r>
              <a:rPr lang="en-US" sz="2800" b="1" dirty="0"/>
              <a:t>Digital Master Gunner</a:t>
            </a:r>
            <a:r>
              <a:rPr lang="en-US" sz="2800" dirty="0"/>
              <a:t>), Code: 8R : Master Resilience Trainer (</a:t>
            </a:r>
            <a:r>
              <a:rPr lang="en-US" sz="2800" b="1" dirty="0"/>
              <a:t>MRT</a:t>
            </a:r>
            <a:r>
              <a:rPr lang="en-US" sz="2800" dirty="0"/>
              <a:t>), Code: P6: </a:t>
            </a:r>
            <a:r>
              <a:rPr lang="en-US" sz="2800" b="1" dirty="0"/>
              <a:t>Project Management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234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55CD8D85-A8E4-15AB-09E8-1BAF705143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3310404"/>
              </p:ext>
            </p:extLst>
          </p:nvPr>
        </p:nvGraphicFramePr>
        <p:xfrm>
          <a:off x="-330200" y="279400"/>
          <a:ext cx="12674600" cy="471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956042" imgH="2209496" progId="Word.Document.12">
                  <p:embed/>
                </p:oleObj>
              </mc:Choice>
              <mc:Fallback>
                <p:oleObj name="Document" r:id="rId3" imgW="5956042" imgH="2209496" progId="Word.Documen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55CD8D85-A8E4-15AB-09E8-1BAF7051438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330200" y="279400"/>
                        <a:ext cx="12674600" cy="471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9140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8B58CE5-EED7-1E9A-5A44-805B4E6499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2167652"/>
              </p:ext>
            </p:extLst>
          </p:nvPr>
        </p:nvGraphicFramePr>
        <p:xfrm>
          <a:off x="-127000" y="127000"/>
          <a:ext cx="12750800" cy="417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956042" imgH="1951080" progId="Word.Document.12">
                  <p:embed/>
                </p:oleObj>
              </mc:Choice>
              <mc:Fallback>
                <p:oleObj name="Document" r:id="rId3" imgW="5956042" imgH="1951080" progId="Word.Documen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58B58CE5-EED7-1E9A-5A44-805B4E6499D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127000" y="127000"/>
                        <a:ext cx="12750800" cy="417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6306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8CDEF473-2E6F-0F49-E346-D6B1007384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6559404"/>
              </p:ext>
            </p:extLst>
          </p:nvPr>
        </p:nvGraphicFramePr>
        <p:xfrm>
          <a:off x="-397716" y="139700"/>
          <a:ext cx="12958679" cy="604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956042" imgH="2301274" progId="Word.Document.12">
                  <p:embed/>
                </p:oleObj>
              </mc:Choice>
              <mc:Fallback>
                <p:oleObj name="Document" r:id="rId3" imgW="5956042" imgH="2301274" progId="Word.Document.12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8CDEF473-2E6F-0F49-E346-D6B1007384A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397716" y="139700"/>
                        <a:ext cx="12958679" cy="604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3155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5A4F4F10-E581-5A35-D327-CD4D4376F3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3584914"/>
              </p:ext>
            </p:extLst>
          </p:nvPr>
        </p:nvGraphicFramePr>
        <p:xfrm>
          <a:off x="-488157" y="49413"/>
          <a:ext cx="13227815" cy="60750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956042" imgH="2729928" progId="Word.Document.12">
                  <p:embed/>
                </p:oleObj>
              </mc:Choice>
              <mc:Fallback>
                <p:oleObj name="Document" r:id="rId3" imgW="5956042" imgH="2729928" progId="Word.Document.12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5A4F4F10-E581-5A35-D327-CD4D4376F34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488157" y="49413"/>
                        <a:ext cx="13227815" cy="60750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0798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237C963C-0070-89F2-D4EE-535439A494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0271315"/>
              </p:ext>
            </p:extLst>
          </p:nvPr>
        </p:nvGraphicFramePr>
        <p:xfrm>
          <a:off x="-445169" y="911726"/>
          <a:ext cx="13054263" cy="741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956042" imgH="2729928" progId="Word.Document.12">
                  <p:embed/>
                </p:oleObj>
              </mc:Choice>
              <mc:Fallback>
                <p:oleObj name="Document" r:id="rId3" imgW="5956042" imgH="2729928" progId="Word.Document.12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5A4F4F10-E581-5A35-D327-CD4D4376F34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445169" y="911726"/>
                        <a:ext cx="13054263" cy="741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7269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892</Words>
  <Application>Microsoft Office PowerPoint</Application>
  <PresentationFormat>Widescreen</PresentationFormat>
  <Paragraphs>96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mark leonard</dc:creator>
  <cp:lastModifiedBy>Leonard, Mark A CSM USARMY NG NJARNG (USA)</cp:lastModifiedBy>
  <cp:revision>4</cp:revision>
  <cp:lastPrinted>2025-03-06T18:17:04Z</cp:lastPrinted>
  <dcterms:created xsi:type="dcterms:W3CDTF">2025-03-02T18:05:11Z</dcterms:created>
  <dcterms:modified xsi:type="dcterms:W3CDTF">2025-03-06T18:41:21Z</dcterms:modified>
</cp:coreProperties>
</file>