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043387-8372-473E-9134-4FA7AA1FDD19}" v="3" dt="2025-03-02T17:31:48.3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343" autoAdjust="0"/>
  </p:normalViewPr>
  <p:slideViewPr>
    <p:cSldViewPr snapToGrid="0">
      <p:cViewPr varScale="1">
        <p:scale>
          <a:sx n="86" d="100"/>
          <a:sy n="86" d="100"/>
        </p:scale>
        <p:origin x="149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914BF12-9780-4D0F-8652-A31BCF7E78CE}" type="datetimeFigureOut">
              <a:rPr lang="en-US" smtClean="0"/>
              <a:t>3/6/2025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219FFC5-4D2E-4D74-A4E3-84FF0D04F5A4}" type="slidenum">
              <a:rPr lang="en-US" smtClean="0"/>
              <a:t>‹#›</a:t>
            </a:fld>
            <a:endParaRPr lang="en-US"/>
          </a:p>
        </p:txBody>
      </p:sp>
    </p:spTree>
    <p:extLst>
      <p:ext uri="{BB962C8B-B14F-4D97-AF65-F5344CB8AC3E}">
        <p14:creationId xmlns:p14="http://schemas.microsoft.com/office/powerpoint/2010/main" val="3069478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p>
          <a:p>
            <a:endParaRPr lang="en-US" dirty="0"/>
          </a:p>
          <a:p>
            <a:r>
              <a:rPr lang="en-US" dirty="0"/>
              <a:t>How does promotion system work?</a:t>
            </a:r>
          </a:p>
          <a:p>
            <a:endParaRPr lang="en-US" dirty="0"/>
          </a:p>
          <a:p>
            <a:r>
              <a:rPr lang="en-US" dirty="0"/>
              <a:t>What do you need to do to get promoted?  This has been a question I repeatedly get asked. </a:t>
            </a:r>
          </a:p>
          <a:p>
            <a:r>
              <a:rPr lang="en-US" dirty="0"/>
              <a:t>This is what we will discuss today.  </a:t>
            </a:r>
          </a:p>
          <a:p>
            <a:r>
              <a:rPr lang="en-US" dirty="0"/>
              <a:t>Agenda – talent Management – current system- </a:t>
            </a:r>
            <a:r>
              <a:rPr lang="en-US"/>
              <a:t>proposed system - NCOERS</a:t>
            </a:r>
            <a:endParaRPr lang="en-US" dirty="0"/>
          </a:p>
          <a:p>
            <a:r>
              <a:rPr lang="en-US" dirty="0"/>
              <a:t>All briefs will be posted on SCSM website website </a:t>
            </a:r>
          </a:p>
        </p:txBody>
      </p:sp>
      <p:sp>
        <p:nvSpPr>
          <p:cNvPr id="4" name="Slide Number Placeholder 3"/>
          <p:cNvSpPr>
            <a:spLocks noGrp="1"/>
          </p:cNvSpPr>
          <p:nvPr>
            <p:ph type="sldNum" sz="quarter" idx="5"/>
          </p:nvPr>
        </p:nvSpPr>
        <p:spPr/>
        <p:txBody>
          <a:bodyPr/>
          <a:lstStyle/>
          <a:p>
            <a:fld id="{F219FFC5-4D2E-4D74-A4E3-84FF0D04F5A4}" type="slidenum">
              <a:rPr lang="en-US" smtClean="0"/>
              <a:t>1</a:t>
            </a:fld>
            <a:endParaRPr lang="en-US"/>
          </a:p>
        </p:txBody>
      </p:sp>
    </p:spTree>
    <p:extLst>
      <p:ext uri="{BB962C8B-B14F-4D97-AF65-F5344CB8AC3E}">
        <p14:creationId xmlns:p14="http://schemas.microsoft.com/office/powerpoint/2010/main" val="13752481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previous slides are just a visual overview</a:t>
            </a:r>
          </a:p>
          <a:p>
            <a:r>
              <a:rPr lang="en-US" dirty="0"/>
              <a:t>If you read DA PAM 600-25 for whatever branch and rank you are interested in it describes in clearer detail than the past slides what you need to do to be most qualified in your branch at your current rank</a:t>
            </a:r>
          </a:p>
          <a:p>
            <a:endParaRPr lang="en-US" dirty="0"/>
          </a:p>
          <a:p>
            <a:r>
              <a:rPr lang="en-US" dirty="0"/>
              <a:t>So for those of you asking what should I be doing this is where you look</a:t>
            </a:r>
            <a:r>
              <a:rPr lang="en-US"/>
              <a:t>. </a:t>
            </a:r>
          </a:p>
          <a:p>
            <a:r>
              <a:rPr lang="en-US"/>
              <a:t>This </a:t>
            </a:r>
            <a:r>
              <a:rPr lang="en-US" dirty="0"/>
              <a:t>is ARMY doctrine not NJ SCSM Leonard doctrine.</a:t>
            </a:r>
          </a:p>
          <a:p>
            <a:r>
              <a:rPr lang="en-US" dirty="0"/>
              <a:t>Now Soldiers are asking how does this directly relate to how New Jersey does promotion boards?  For that G1 SGM Lapoint will explain the current promotion system.</a:t>
            </a:r>
          </a:p>
        </p:txBody>
      </p:sp>
      <p:sp>
        <p:nvSpPr>
          <p:cNvPr id="4" name="Slide Number Placeholder 3"/>
          <p:cNvSpPr>
            <a:spLocks noGrp="1"/>
          </p:cNvSpPr>
          <p:nvPr>
            <p:ph type="sldNum" sz="quarter" idx="5"/>
          </p:nvPr>
        </p:nvSpPr>
        <p:spPr/>
        <p:txBody>
          <a:bodyPr/>
          <a:lstStyle/>
          <a:p>
            <a:fld id="{F219FFC5-4D2E-4D74-A4E3-84FF0D04F5A4}" type="slidenum">
              <a:rPr lang="en-US" smtClean="0"/>
              <a:t>10</a:t>
            </a:fld>
            <a:endParaRPr lang="en-US"/>
          </a:p>
        </p:txBody>
      </p:sp>
    </p:spTree>
    <p:extLst>
      <p:ext uri="{BB962C8B-B14F-4D97-AF65-F5344CB8AC3E}">
        <p14:creationId xmlns:p14="http://schemas.microsoft.com/office/powerpoint/2010/main" val="293639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Army G1 webpage provides the NCO Development guide DA PAM 600-25</a:t>
            </a:r>
          </a:p>
          <a:p>
            <a:r>
              <a:rPr lang="en-US" dirty="0"/>
              <a:t>NOT a path of assignments and education that guarantees promotion</a:t>
            </a:r>
          </a:p>
          <a:p>
            <a:r>
              <a:rPr lang="en-US" dirty="0"/>
              <a:t>However it does describe the full spectrum of developmental opportunities</a:t>
            </a:r>
          </a:p>
        </p:txBody>
      </p:sp>
      <p:sp>
        <p:nvSpPr>
          <p:cNvPr id="4" name="Slide Number Placeholder 3"/>
          <p:cNvSpPr>
            <a:spLocks noGrp="1"/>
          </p:cNvSpPr>
          <p:nvPr>
            <p:ph type="sldNum" sz="quarter" idx="5"/>
          </p:nvPr>
        </p:nvSpPr>
        <p:spPr/>
        <p:txBody>
          <a:bodyPr/>
          <a:lstStyle/>
          <a:p>
            <a:fld id="{F219FFC5-4D2E-4D74-A4E3-84FF0D04F5A4}" type="slidenum">
              <a:rPr lang="en-US" smtClean="0"/>
              <a:t>2</a:t>
            </a:fld>
            <a:endParaRPr lang="en-US"/>
          </a:p>
        </p:txBody>
      </p:sp>
    </p:spTree>
    <p:extLst>
      <p:ext uri="{BB962C8B-B14F-4D97-AF65-F5344CB8AC3E}">
        <p14:creationId xmlns:p14="http://schemas.microsoft.com/office/powerpoint/2010/main" val="146840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through this and by your branch you can read Army guidance for your career management field </a:t>
            </a:r>
          </a:p>
        </p:txBody>
      </p:sp>
      <p:sp>
        <p:nvSpPr>
          <p:cNvPr id="4" name="Slide Number Placeholder 3"/>
          <p:cNvSpPr>
            <a:spLocks noGrp="1"/>
          </p:cNvSpPr>
          <p:nvPr>
            <p:ph type="sldNum" sz="quarter" idx="5"/>
          </p:nvPr>
        </p:nvSpPr>
        <p:spPr/>
        <p:txBody>
          <a:bodyPr/>
          <a:lstStyle/>
          <a:p>
            <a:fld id="{F219FFC5-4D2E-4D74-A4E3-84FF0D04F5A4}" type="slidenum">
              <a:rPr lang="en-US" smtClean="0"/>
              <a:t>3</a:t>
            </a:fld>
            <a:endParaRPr lang="en-US"/>
          </a:p>
        </p:txBody>
      </p:sp>
    </p:spTree>
    <p:extLst>
      <p:ext uri="{BB962C8B-B14F-4D97-AF65-F5344CB8AC3E}">
        <p14:creationId xmlns:p14="http://schemas.microsoft.com/office/powerpoint/2010/main" val="3106808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today we will look at Career Management Field 92 Supply and Service</a:t>
            </a:r>
          </a:p>
          <a:p>
            <a:r>
              <a:rPr lang="en-US" dirty="0"/>
              <a:t>Click on the yellow plus sign on the right and it opens up two drop downs for evaluation board supplements</a:t>
            </a:r>
          </a:p>
          <a:p>
            <a:endParaRPr lang="en-US" dirty="0"/>
          </a:p>
          <a:p>
            <a:r>
              <a:rPr lang="en-US" dirty="0"/>
              <a:t>This is the most up to date criteria the ARMY G1 provides promotion boards</a:t>
            </a:r>
          </a:p>
          <a:p>
            <a:endParaRPr lang="en-US" dirty="0"/>
          </a:p>
          <a:p>
            <a:r>
              <a:rPr lang="en-US" dirty="0"/>
              <a:t>First we will look at board brief</a:t>
            </a:r>
          </a:p>
        </p:txBody>
      </p:sp>
      <p:sp>
        <p:nvSpPr>
          <p:cNvPr id="4" name="Slide Number Placeholder 3"/>
          <p:cNvSpPr>
            <a:spLocks noGrp="1"/>
          </p:cNvSpPr>
          <p:nvPr>
            <p:ph type="sldNum" sz="quarter" idx="5"/>
          </p:nvPr>
        </p:nvSpPr>
        <p:spPr/>
        <p:txBody>
          <a:bodyPr/>
          <a:lstStyle/>
          <a:p>
            <a:fld id="{F219FFC5-4D2E-4D74-A4E3-84FF0D04F5A4}" type="slidenum">
              <a:rPr lang="en-US" smtClean="0"/>
              <a:t>4</a:t>
            </a:fld>
            <a:endParaRPr lang="en-US"/>
          </a:p>
        </p:txBody>
      </p:sp>
    </p:spTree>
    <p:extLst>
      <p:ext uri="{BB962C8B-B14F-4D97-AF65-F5344CB8AC3E}">
        <p14:creationId xmlns:p14="http://schemas.microsoft.com/office/powerpoint/2010/main" val="36098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you will see the different MOS’s within the 92 series and how you can advance from private up to CSM</a:t>
            </a:r>
          </a:p>
          <a:p>
            <a:endParaRPr lang="en-US" dirty="0"/>
          </a:p>
        </p:txBody>
      </p:sp>
      <p:sp>
        <p:nvSpPr>
          <p:cNvPr id="4" name="Slide Number Placeholder 3"/>
          <p:cNvSpPr>
            <a:spLocks noGrp="1"/>
          </p:cNvSpPr>
          <p:nvPr>
            <p:ph type="sldNum" sz="quarter" idx="5"/>
          </p:nvPr>
        </p:nvSpPr>
        <p:spPr/>
        <p:txBody>
          <a:bodyPr/>
          <a:lstStyle/>
          <a:p>
            <a:fld id="{F219FFC5-4D2E-4D74-A4E3-84FF0D04F5A4}" type="slidenum">
              <a:rPr lang="en-US" smtClean="0"/>
              <a:t>5</a:t>
            </a:fld>
            <a:endParaRPr lang="en-US"/>
          </a:p>
        </p:txBody>
      </p:sp>
    </p:spTree>
    <p:extLst>
      <p:ext uri="{BB962C8B-B14F-4D97-AF65-F5344CB8AC3E}">
        <p14:creationId xmlns:p14="http://schemas.microsoft.com/office/powerpoint/2010/main" val="3504656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Better view</a:t>
            </a:r>
          </a:p>
          <a:p>
            <a:endParaRPr lang="en-US" dirty="0"/>
          </a:p>
          <a:p>
            <a:r>
              <a:rPr lang="en-US" dirty="0"/>
              <a:t>There is a chart like this for every career management field</a:t>
            </a:r>
          </a:p>
          <a:p>
            <a:endParaRPr lang="en-US" dirty="0"/>
          </a:p>
          <a:p>
            <a:r>
              <a:rPr lang="en-US" dirty="0"/>
              <a:t>For this brief I’m just focusing on the 92 series</a:t>
            </a:r>
          </a:p>
        </p:txBody>
      </p:sp>
      <p:sp>
        <p:nvSpPr>
          <p:cNvPr id="4" name="Slide Number Placeholder 3"/>
          <p:cNvSpPr>
            <a:spLocks noGrp="1"/>
          </p:cNvSpPr>
          <p:nvPr>
            <p:ph type="sldNum" sz="quarter" idx="5"/>
          </p:nvPr>
        </p:nvSpPr>
        <p:spPr/>
        <p:txBody>
          <a:bodyPr/>
          <a:lstStyle/>
          <a:p>
            <a:fld id="{F219FFC5-4D2E-4D74-A4E3-84FF0D04F5A4}" type="slidenum">
              <a:rPr lang="en-US" smtClean="0"/>
              <a:t>6</a:t>
            </a:fld>
            <a:endParaRPr lang="en-US"/>
          </a:p>
        </p:txBody>
      </p:sp>
    </p:spTree>
    <p:extLst>
      <p:ext uri="{BB962C8B-B14F-4D97-AF65-F5344CB8AC3E}">
        <p14:creationId xmlns:p14="http://schemas.microsoft.com/office/powerpoint/2010/main" val="709534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you will come to a chart that suggests what you should focus on at each rank in the 92 series in regards to:</a:t>
            </a:r>
          </a:p>
          <a:p>
            <a:r>
              <a:rPr lang="en-US" dirty="0"/>
              <a:t>Leadership positions, </a:t>
            </a:r>
          </a:p>
          <a:p>
            <a:r>
              <a:rPr lang="en-US" dirty="0"/>
              <a:t>Military and civilian education</a:t>
            </a:r>
          </a:p>
          <a:p>
            <a:r>
              <a:rPr lang="en-US" dirty="0"/>
              <a:t>Critical development,</a:t>
            </a:r>
          </a:p>
          <a:p>
            <a:r>
              <a:rPr lang="en-US" dirty="0"/>
              <a:t>Broadening opportunities </a:t>
            </a:r>
          </a:p>
          <a:p>
            <a:r>
              <a:rPr lang="en-US" dirty="0"/>
              <a:t>Military training.</a:t>
            </a:r>
          </a:p>
          <a:p>
            <a:r>
              <a:rPr lang="en-US" dirty="0"/>
              <a:t>I will break up talking about this in two slides</a:t>
            </a:r>
          </a:p>
        </p:txBody>
      </p:sp>
      <p:sp>
        <p:nvSpPr>
          <p:cNvPr id="4" name="Slide Number Placeholder 3"/>
          <p:cNvSpPr>
            <a:spLocks noGrp="1"/>
          </p:cNvSpPr>
          <p:nvPr>
            <p:ph type="sldNum" sz="quarter" idx="5"/>
          </p:nvPr>
        </p:nvSpPr>
        <p:spPr/>
        <p:txBody>
          <a:bodyPr/>
          <a:lstStyle/>
          <a:p>
            <a:fld id="{F219FFC5-4D2E-4D74-A4E3-84FF0D04F5A4}" type="slidenum">
              <a:rPr lang="en-US" smtClean="0"/>
              <a:t>7</a:t>
            </a:fld>
            <a:endParaRPr lang="en-US"/>
          </a:p>
        </p:txBody>
      </p:sp>
    </p:spTree>
    <p:extLst>
      <p:ext uri="{BB962C8B-B14F-4D97-AF65-F5344CB8AC3E}">
        <p14:creationId xmlns:p14="http://schemas.microsoft.com/office/powerpoint/2010/main" val="19458487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this is the most updated information from the ARMY G1 something still need updating</a:t>
            </a:r>
          </a:p>
          <a:p>
            <a:r>
              <a:rPr lang="en-US" dirty="0"/>
              <a:t>Under education distance learning is no longer necessary</a:t>
            </a:r>
          </a:p>
          <a:p>
            <a:r>
              <a:rPr lang="en-US" dirty="0"/>
              <a:t>it also suggests being proactive and not waiting till you need the class for promotion.  For example BLC is not required until you are trying to make E6</a:t>
            </a:r>
          </a:p>
          <a:p>
            <a:endParaRPr lang="en-US" dirty="0"/>
          </a:p>
          <a:p>
            <a:r>
              <a:rPr lang="en-US" dirty="0"/>
              <a:t>Notice the key leadership positions recommended</a:t>
            </a:r>
          </a:p>
          <a:p>
            <a:r>
              <a:rPr lang="en-US" dirty="0"/>
              <a:t>There is a chart like this for every career management field</a:t>
            </a:r>
          </a:p>
          <a:p>
            <a:endParaRPr lang="en-US" dirty="0"/>
          </a:p>
          <a:p>
            <a:r>
              <a:rPr lang="en-US" dirty="0"/>
              <a:t>Civilian education is emphasized</a:t>
            </a:r>
          </a:p>
          <a:p>
            <a:r>
              <a:rPr lang="en-US" dirty="0"/>
              <a:t>Security Force assistance Brigade or Observer Controller /Trainer is emphasized.  We have OCT in NJ but not the SFAB</a:t>
            </a:r>
          </a:p>
          <a:p>
            <a:endParaRPr lang="en-US" dirty="0"/>
          </a:p>
        </p:txBody>
      </p:sp>
      <p:sp>
        <p:nvSpPr>
          <p:cNvPr id="4" name="Slide Number Placeholder 3"/>
          <p:cNvSpPr>
            <a:spLocks noGrp="1"/>
          </p:cNvSpPr>
          <p:nvPr>
            <p:ph type="sldNum" sz="quarter" idx="5"/>
          </p:nvPr>
        </p:nvSpPr>
        <p:spPr/>
        <p:txBody>
          <a:bodyPr/>
          <a:lstStyle/>
          <a:p>
            <a:fld id="{F219FFC5-4D2E-4D74-A4E3-84FF0D04F5A4}" type="slidenum">
              <a:rPr lang="en-US" smtClean="0"/>
              <a:t>8</a:t>
            </a:fld>
            <a:endParaRPr lang="en-US"/>
          </a:p>
        </p:txBody>
      </p:sp>
    </p:spTree>
    <p:extLst>
      <p:ext uri="{BB962C8B-B14F-4D97-AF65-F5344CB8AC3E}">
        <p14:creationId xmlns:p14="http://schemas.microsoft.com/office/powerpoint/2010/main" val="14357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Broadening opportunities – we have many of these in NJ – Drill sergeant, SARC, IG, Instructor, </a:t>
            </a:r>
          </a:p>
          <a:p>
            <a:r>
              <a:rPr lang="en-US" dirty="0"/>
              <a:t>Military training – NJ is not going to send you to Airborne school but Master resilience, Master fitness, SHARP, EO, Battle Staff  are just some of the functional schools </a:t>
            </a:r>
            <a:r>
              <a:rPr lang="en-US" dirty="0" err="1"/>
              <a:t>availablethese</a:t>
            </a:r>
            <a:r>
              <a:rPr lang="en-US" dirty="0"/>
              <a:t> are available</a:t>
            </a:r>
          </a:p>
        </p:txBody>
      </p:sp>
      <p:sp>
        <p:nvSpPr>
          <p:cNvPr id="4" name="Slide Number Placeholder 3"/>
          <p:cNvSpPr>
            <a:spLocks noGrp="1"/>
          </p:cNvSpPr>
          <p:nvPr>
            <p:ph type="sldNum" sz="quarter" idx="5"/>
          </p:nvPr>
        </p:nvSpPr>
        <p:spPr/>
        <p:txBody>
          <a:bodyPr/>
          <a:lstStyle/>
          <a:p>
            <a:fld id="{F219FFC5-4D2E-4D74-A4E3-84FF0D04F5A4}" type="slidenum">
              <a:rPr lang="en-US" smtClean="0"/>
              <a:t>9</a:t>
            </a:fld>
            <a:endParaRPr lang="en-US"/>
          </a:p>
        </p:txBody>
      </p:sp>
    </p:spTree>
    <p:extLst>
      <p:ext uri="{BB962C8B-B14F-4D97-AF65-F5344CB8AC3E}">
        <p14:creationId xmlns:p14="http://schemas.microsoft.com/office/powerpoint/2010/main" val="2253804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EF1A1-264D-9409-F172-BC942EA80EC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25452-CE00-D953-CE77-A77BF3013E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A7EB7-E3EB-145B-BE1A-569829CF8C82}"/>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5" name="Footer Placeholder 4">
            <a:extLst>
              <a:ext uri="{FF2B5EF4-FFF2-40B4-BE49-F238E27FC236}">
                <a16:creationId xmlns:a16="http://schemas.microsoft.com/office/drawing/2014/main" id="{34D280E6-D21E-8ADB-2B3D-60FC28275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9ECDDB-80F2-B2B1-1219-B1FBB7E8BB45}"/>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4122889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9A70-64F0-4B80-B702-733277C564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88949B-224C-E8BC-BBF1-031AB14BB0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5C5575-63E3-2C38-399A-3356157ED775}"/>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5" name="Footer Placeholder 4">
            <a:extLst>
              <a:ext uri="{FF2B5EF4-FFF2-40B4-BE49-F238E27FC236}">
                <a16:creationId xmlns:a16="http://schemas.microsoft.com/office/drawing/2014/main" id="{0B13F4E5-FF72-BDB0-A865-03D66A3913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93BA85-9A1F-D07E-9BC4-1A72CDD7A076}"/>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2705932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E3431C-EFAF-4ECF-E197-22B22534346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CF8405-6153-ACD8-5897-B3616702E3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42215F-6EFA-9ABD-C92E-8B639B83F57E}"/>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5" name="Footer Placeholder 4">
            <a:extLst>
              <a:ext uri="{FF2B5EF4-FFF2-40B4-BE49-F238E27FC236}">
                <a16:creationId xmlns:a16="http://schemas.microsoft.com/office/drawing/2014/main" id="{E3A0F51F-6CAA-7D08-8F27-335D03BF1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6D9D2D7-F6CD-2921-B76A-3502C93D5302}"/>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347953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C53E3-1FCE-8179-E14E-C5B2138F2A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3B128A-67F8-F07F-798D-D561DB8711D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09DEDE-5EC4-781C-F574-8A9CAF23F672}"/>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5" name="Footer Placeholder 4">
            <a:extLst>
              <a:ext uri="{FF2B5EF4-FFF2-40B4-BE49-F238E27FC236}">
                <a16:creationId xmlns:a16="http://schemas.microsoft.com/office/drawing/2014/main" id="{990294A5-0C24-EDFE-2855-AF5EFE75E5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A6BEE3-81ED-559F-06D4-AFD66D993C09}"/>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17142302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9E7-38A6-F3D2-E71E-C447EF68FC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D730BA-8296-1A6F-DAAC-05CAA4ABC6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B56BD-6FEE-22FC-8F7E-2A2D878E80FB}"/>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5" name="Footer Placeholder 4">
            <a:extLst>
              <a:ext uri="{FF2B5EF4-FFF2-40B4-BE49-F238E27FC236}">
                <a16:creationId xmlns:a16="http://schemas.microsoft.com/office/drawing/2014/main" id="{9A35AF2B-24E1-40EA-789A-E935C289B2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1B035-63BD-3ED0-D2A6-A5ED5F99D06B}"/>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68051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A2290-808A-51DB-ECAB-6574349E2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2F9677-5F1D-03E8-230F-C628CFB143F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FA728B3-57A1-0386-B780-936F5802254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E28520-EBAE-BEFD-EC05-E0AEBF1F6B7B}"/>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6" name="Footer Placeholder 5">
            <a:extLst>
              <a:ext uri="{FF2B5EF4-FFF2-40B4-BE49-F238E27FC236}">
                <a16:creationId xmlns:a16="http://schemas.microsoft.com/office/drawing/2014/main" id="{77C2D9E1-AE87-78FE-2F62-AD2B5CF779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D33317-2E32-87E4-B543-C581E820629B}"/>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36148279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AAB9C-7007-C49F-9AC9-0E63F8015A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5368E37-585F-FCD0-4AAD-CB6583525D1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E3554FB-CA7F-AC16-CC4E-81C1E2B798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7B7659-2866-33B2-895B-C290B6DADD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06770-68B3-8870-4810-6B7B7A47129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9F0469-7125-9F10-FA55-BB19DE06D63D}"/>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8" name="Footer Placeholder 7">
            <a:extLst>
              <a:ext uri="{FF2B5EF4-FFF2-40B4-BE49-F238E27FC236}">
                <a16:creationId xmlns:a16="http://schemas.microsoft.com/office/drawing/2014/main" id="{0C588604-C992-E545-5F18-B6CC52DBC14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18EE572-1374-6AD0-18C6-C12693E9388A}"/>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2908328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2A291-0DCD-CBA0-02C8-1AAA4A83668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33816DB-CBFB-00B2-47AD-7E4A54309B8A}"/>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4" name="Footer Placeholder 3">
            <a:extLst>
              <a:ext uri="{FF2B5EF4-FFF2-40B4-BE49-F238E27FC236}">
                <a16:creationId xmlns:a16="http://schemas.microsoft.com/office/drawing/2014/main" id="{CDAA1BE7-C8AA-9217-40EC-186ADCF9D57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4674FE6-E4C5-ADE7-3C6A-4CF05E4C08FD}"/>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3943774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FFDE14-75A8-83DB-7D6A-A60018E6402B}"/>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3" name="Footer Placeholder 2">
            <a:extLst>
              <a:ext uri="{FF2B5EF4-FFF2-40B4-BE49-F238E27FC236}">
                <a16:creationId xmlns:a16="http://schemas.microsoft.com/office/drawing/2014/main" id="{805C124B-4070-E3F5-F1C0-C9FAF1E13BC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2645351-D768-75E3-DC03-51C51BE19E9B}"/>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72775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64BF1-AC43-35ED-C371-FE23CDFE01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5C9F4BB-6D45-5223-D0A3-11328E9B42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3320F9-AF2B-C592-F315-1875FED937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3E992F-3257-8BF6-38C2-E215AD3BC533}"/>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6" name="Footer Placeholder 5">
            <a:extLst>
              <a:ext uri="{FF2B5EF4-FFF2-40B4-BE49-F238E27FC236}">
                <a16:creationId xmlns:a16="http://schemas.microsoft.com/office/drawing/2014/main" id="{72F5B3D8-5A18-ADBD-D453-4A62B29573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C84D7C7-D64E-9F86-787C-FECC0A92D592}"/>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2366857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DBAB2-2F76-E5EA-AFE0-1935473D3E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DEE3E92-58AD-1C6F-8E34-0816099663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2BA8E4F-16E3-6432-651D-07B4698257A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89266E-3783-1B1E-054D-C582B9C1D459}"/>
              </a:ext>
            </a:extLst>
          </p:cNvPr>
          <p:cNvSpPr>
            <a:spLocks noGrp="1"/>
          </p:cNvSpPr>
          <p:nvPr>
            <p:ph type="dt" sz="half" idx="10"/>
          </p:nvPr>
        </p:nvSpPr>
        <p:spPr/>
        <p:txBody>
          <a:bodyPr/>
          <a:lstStyle/>
          <a:p>
            <a:fld id="{339C6AE0-FAFD-43F0-BC9D-CB961D95FA2E}" type="datetimeFigureOut">
              <a:rPr lang="en-US" smtClean="0"/>
              <a:t>3/6/2025</a:t>
            </a:fld>
            <a:endParaRPr lang="en-US"/>
          </a:p>
        </p:txBody>
      </p:sp>
      <p:sp>
        <p:nvSpPr>
          <p:cNvPr id="6" name="Footer Placeholder 5">
            <a:extLst>
              <a:ext uri="{FF2B5EF4-FFF2-40B4-BE49-F238E27FC236}">
                <a16:creationId xmlns:a16="http://schemas.microsoft.com/office/drawing/2014/main" id="{B67092AB-5F3E-3732-12D1-9C0C4BCD0E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922FE0-7472-BBF1-4B57-020270484417}"/>
              </a:ext>
            </a:extLst>
          </p:cNvPr>
          <p:cNvSpPr>
            <a:spLocks noGrp="1"/>
          </p:cNvSpPr>
          <p:nvPr>
            <p:ph type="sldNum" sz="quarter" idx="12"/>
          </p:nvPr>
        </p:nvSpPr>
        <p:spPr/>
        <p:txBody>
          <a:bodyPr/>
          <a:lstStyle/>
          <a:p>
            <a:fld id="{8165EA36-385C-4C59-94F6-42A012F135B1}" type="slidenum">
              <a:rPr lang="en-US" smtClean="0"/>
              <a:t>‹#›</a:t>
            </a:fld>
            <a:endParaRPr lang="en-US"/>
          </a:p>
        </p:txBody>
      </p:sp>
    </p:spTree>
    <p:extLst>
      <p:ext uri="{BB962C8B-B14F-4D97-AF65-F5344CB8AC3E}">
        <p14:creationId xmlns:p14="http://schemas.microsoft.com/office/powerpoint/2010/main" val="2663614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6DA8C9-CF32-80D7-B4D1-046B81E991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3DB9082-4017-E5F4-B7A5-560E262BC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C668FA-6065-3910-78B8-6C7BB81DB0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9C6AE0-FAFD-43F0-BC9D-CB961D95FA2E}" type="datetimeFigureOut">
              <a:rPr lang="en-US" smtClean="0"/>
              <a:t>3/6/2025</a:t>
            </a:fld>
            <a:endParaRPr lang="en-US"/>
          </a:p>
        </p:txBody>
      </p:sp>
      <p:sp>
        <p:nvSpPr>
          <p:cNvPr id="5" name="Footer Placeholder 4">
            <a:extLst>
              <a:ext uri="{FF2B5EF4-FFF2-40B4-BE49-F238E27FC236}">
                <a16:creationId xmlns:a16="http://schemas.microsoft.com/office/drawing/2014/main" id="{EE326549-782C-A8BB-9B00-AE953DF292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D6DD77-1156-5163-ACD9-8DA8F7658D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65EA36-385C-4C59-94F6-42A012F135B1}" type="slidenum">
              <a:rPr lang="en-US" smtClean="0"/>
              <a:t>‹#›</a:t>
            </a:fld>
            <a:endParaRPr lang="en-US"/>
          </a:p>
        </p:txBody>
      </p:sp>
    </p:spTree>
    <p:extLst>
      <p:ext uri="{BB962C8B-B14F-4D97-AF65-F5344CB8AC3E}">
        <p14:creationId xmlns:p14="http://schemas.microsoft.com/office/powerpoint/2010/main" val="26052373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2F4EA6-2E6C-9671-B560-8AA1AF800772}"/>
              </a:ext>
            </a:extLst>
          </p:cNvPr>
          <p:cNvSpPr txBox="1"/>
          <p:nvPr/>
        </p:nvSpPr>
        <p:spPr>
          <a:xfrm>
            <a:off x="1653308" y="1708727"/>
            <a:ext cx="10538691" cy="3785652"/>
          </a:xfrm>
          <a:prstGeom prst="rect">
            <a:avLst/>
          </a:prstGeom>
          <a:noFill/>
        </p:spPr>
        <p:txBody>
          <a:bodyPr wrap="square" rtlCol="0">
            <a:spAutoFit/>
          </a:bodyPr>
          <a:lstStyle/>
          <a:p>
            <a:r>
              <a:rPr lang="en-US" sz="4800" b="1" dirty="0"/>
              <a:t>TALENT MANAGEMENT</a:t>
            </a:r>
          </a:p>
          <a:p>
            <a:endParaRPr lang="en-US" sz="4800" b="1" dirty="0"/>
          </a:p>
          <a:p>
            <a:endParaRPr lang="en-US" sz="4800" b="1" dirty="0"/>
          </a:p>
          <a:p>
            <a:endParaRPr lang="en-US" sz="4800" b="1" dirty="0"/>
          </a:p>
          <a:p>
            <a:r>
              <a:rPr lang="en-US" sz="4800" b="1" dirty="0"/>
              <a:t>                          WWW.STATECSMNJ.ORG</a:t>
            </a:r>
          </a:p>
        </p:txBody>
      </p:sp>
    </p:spTree>
    <p:extLst>
      <p:ext uri="{BB962C8B-B14F-4D97-AF65-F5344CB8AC3E}">
        <p14:creationId xmlns:p14="http://schemas.microsoft.com/office/powerpoint/2010/main" val="1299857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084D659-5CDD-172F-9DF0-D51000FD5DF5}"/>
              </a:ext>
            </a:extLst>
          </p:cNvPr>
          <p:cNvSpPr txBox="1"/>
          <p:nvPr/>
        </p:nvSpPr>
        <p:spPr>
          <a:xfrm>
            <a:off x="990600" y="1333500"/>
            <a:ext cx="7981865" cy="707886"/>
          </a:xfrm>
          <a:prstGeom prst="rect">
            <a:avLst/>
          </a:prstGeom>
          <a:noFill/>
        </p:spPr>
        <p:txBody>
          <a:bodyPr wrap="none" rtlCol="0">
            <a:spAutoFit/>
          </a:bodyPr>
          <a:lstStyle/>
          <a:p>
            <a:r>
              <a:rPr lang="en-US" sz="4000" dirty="0"/>
              <a:t>cmf-</a:t>
            </a:r>
            <a:r>
              <a:rPr lang="en-US" sz="4000" b="1" dirty="0"/>
              <a:t>92</a:t>
            </a:r>
            <a:r>
              <a:rPr lang="en-US" sz="4000" dirty="0"/>
              <a:t>-da-pam-600-25-28-jan-25.pdf</a:t>
            </a:r>
          </a:p>
        </p:txBody>
      </p:sp>
    </p:spTree>
    <p:extLst>
      <p:ext uri="{BB962C8B-B14F-4D97-AF65-F5344CB8AC3E}">
        <p14:creationId xmlns:p14="http://schemas.microsoft.com/office/powerpoint/2010/main" val="54937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97EE1D-AB36-B624-DAE4-3D8702C53017}"/>
              </a:ext>
            </a:extLst>
          </p:cNvPr>
          <p:cNvPicPr>
            <a:picLocks noChangeAspect="1"/>
          </p:cNvPicPr>
          <p:nvPr/>
        </p:nvPicPr>
        <p:blipFill>
          <a:blip r:embed="rId3"/>
          <a:srcRect t="9121"/>
          <a:stretch/>
        </p:blipFill>
        <p:spPr>
          <a:xfrm>
            <a:off x="0" y="9247"/>
            <a:ext cx="12192000" cy="3413705"/>
          </a:xfrm>
          <a:prstGeom prst="rect">
            <a:avLst/>
          </a:prstGeom>
        </p:spPr>
      </p:pic>
      <p:pic>
        <p:nvPicPr>
          <p:cNvPr id="7" name="Picture 6">
            <a:extLst>
              <a:ext uri="{FF2B5EF4-FFF2-40B4-BE49-F238E27FC236}">
                <a16:creationId xmlns:a16="http://schemas.microsoft.com/office/drawing/2014/main" id="{42023020-D973-286A-4405-7BE1871666B7}"/>
              </a:ext>
            </a:extLst>
          </p:cNvPr>
          <p:cNvPicPr>
            <a:picLocks noChangeAspect="1"/>
          </p:cNvPicPr>
          <p:nvPr/>
        </p:nvPicPr>
        <p:blipFill>
          <a:blip r:embed="rId4"/>
          <a:stretch>
            <a:fillRect/>
          </a:stretch>
        </p:blipFill>
        <p:spPr>
          <a:xfrm>
            <a:off x="0" y="2935888"/>
            <a:ext cx="12192000" cy="3135086"/>
          </a:xfrm>
          <a:prstGeom prst="rect">
            <a:avLst/>
          </a:prstGeom>
        </p:spPr>
      </p:pic>
      <p:sp>
        <p:nvSpPr>
          <p:cNvPr id="9" name="TextBox 8">
            <a:extLst>
              <a:ext uri="{FF2B5EF4-FFF2-40B4-BE49-F238E27FC236}">
                <a16:creationId xmlns:a16="http://schemas.microsoft.com/office/drawing/2014/main" id="{40BE9261-F9E0-CEF7-E0C2-23F3706B9BE7}"/>
              </a:ext>
            </a:extLst>
          </p:cNvPr>
          <p:cNvSpPr txBox="1"/>
          <p:nvPr/>
        </p:nvSpPr>
        <p:spPr>
          <a:xfrm>
            <a:off x="2431969" y="586517"/>
            <a:ext cx="7262870" cy="523220"/>
          </a:xfrm>
          <a:prstGeom prst="rect">
            <a:avLst/>
          </a:prstGeom>
          <a:noFill/>
        </p:spPr>
        <p:txBody>
          <a:bodyPr wrap="square">
            <a:spAutoFit/>
          </a:bodyPr>
          <a:lstStyle/>
          <a:p>
            <a:r>
              <a:rPr lang="en-US" sz="2800" dirty="0">
                <a:solidFill>
                  <a:srgbClr val="FFFF00"/>
                </a:solidFill>
              </a:rPr>
              <a:t>https://www.army.mil/g-1#org-g-1-publications</a:t>
            </a:r>
          </a:p>
        </p:txBody>
      </p:sp>
    </p:spTree>
    <p:extLst>
      <p:ext uri="{BB962C8B-B14F-4D97-AF65-F5344CB8AC3E}">
        <p14:creationId xmlns:p14="http://schemas.microsoft.com/office/powerpoint/2010/main" val="37992637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3199BDC-469D-EC29-C7E5-195220D9D85E}"/>
              </a:ext>
            </a:extLst>
          </p:cNvPr>
          <p:cNvPicPr>
            <a:picLocks noChangeAspect="1"/>
          </p:cNvPicPr>
          <p:nvPr/>
        </p:nvPicPr>
        <p:blipFill>
          <a:blip r:embed="rId3"/>
          <a:stretch>
            <a:fillRect/>
          </a:stretch>
        </p:blipFill>
        <p:spPr>
          <a:xfrm>
            <a:off x="0" y="4160"/>
            <a:ext cx="12192000" cy="2092495"/>
          </a:xfrm>
          <a:prstGeom prst="rect">
            <a:avLst/>
          </a:prstGeom>
        </p:spPr>
      </p:pic>
      <p:pic>
        <p:nvPicPr>
          <p:cNvPr id="4" name="Picture 3">
            <a:extLst>
              <a:ext uri="{FF2B5EF4-FFF2-40B4-BE49-F238E27FC236}">
                <a16:creationId xmlns:a16="http://schemas.microsoft.com/office/drawing/2014/main" id="{64E99BC6-A161-AC0B-B824-AB4F6C8A0BB7}"/>
              </a:ext>
            </a:extLst>
          </p:cNvPr>
          <p:cNvPicPr>
            <a:picLocks noChangeAspect="1"/>
          </p:cNvPicPr>
          <p:nvPr/>
        </p:nvPicPr>
        <p:blipFill>
          <a:blip r:embed="rId4"/>
          <a:stretch>
            <a:fillRect/>
          </a:stretch>
        </p:blipFill>
        <p:spPr>
          <a:xfrm>
            <a:off x="0" y="2127791"/>
            <a:ext cx="12192000" cy="5096230"/>
          </a:xfrm>
          <a:prstGeom prst="rect">
            <a:avLst/>
          </a:prstGeom>
        </p:spPr>
      </p:pic>
    </p:spTree>
    <p:extLst>
      <p:ext uri="{BB962C8B-B14F-4D97-AF65-F5344CB8AC3E}">
        <p14:creationId xmlns:p14="http://schemas.microsoft.com/office/powerpoint/2010/main" val="2215923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8ED7AE-AE74-0FE4-F36A-0EA795D44DA1}"/>
              </a:ext>
            </a:extLst>
          </p:cNvPr>
          <p:cNvPicPr>
            <a:picLocks noChangeAspect="1"/>
          </p:cNvPicPr>
          <p:nvPr/>
        </p:nvPicPr>
        <p:blipFill>
          <a:blip r:embed="rId3"/>
          <a:stretch>
            <a:fillRect/>
          </a:stretch>
        </p:blipFill>
        <p:spPr>
          <a:xfrm>
            <a:off x="0" y="9798"/>
            <a:ext cx="12192000" cy="2090928"/>
          </a:xfrm>
          <a:prstGeom prst="rect">
            <a:avLst/>
          </a:prstGeom>
        </p:spPr>
      </p:pic>
      <p:pic>
        <p:nvPicPr>
          <p:cNvPr id="4" name="Picture 3">
            <a:extLst>
              <a:ext uri="{FF2B5EF4-FFF2-40B4-BE49-F238E27FC236}">
                <a16:creationId xmlns:a16="http://schemas.microsoft.com/office/drawing/2014/main" id="{C8D81872-3E5D-D7A9-F034-DDD1DB87A78C}"/>
              </a:ext>
            </a:extLst>
          </p:cNvPr>
          <p:cNvPicPr>
            <a:picLocks noChangeAspect="1"/>
          </p:cNvPicPr>
          <p:nvPr/>
        </p:nvPicPr>
        <p:blipFill>
          <a:blip r:embed="rId4"/>
          <a:stretch>
            <a:fillRect/>
          </a:stretch>
        </p:blipFill>
        <p:spPr>
          <a:xfrm>
            <a:off x="0" y="959858"/>
            <a:ext cx="12192000" cy="4938283"/>
          </a:xfrm>
          <a:prstGeom prst="rect">
            <a:avLst/>
          </a:prstGeom>
        </p:spPr>
      </p:pic>
    </p:spTree>
    <p:extLst>
      <p:ext uri="{BB962C8B-B14F-4D97-AF65-F5344CB8AC3E}">
        <p14:creationId xmlns:p14="http://schemas.microsoft.com/office/powerpoint/2010/main" val="1959852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2FF56A-79D2-05FC-D679-C572BABBD348}"/>
              </a:ext>
            </a:extLst>
          </p:cNvPr>
          <p:cNvPicPr>
            <a:picLocks noChangeAspect="1"/>
          </p:cNvPicPr>
          <p:nvPr/>
        </p:nvPicPr>
        <p:blipFill>
          <a:blip r:embed="rId3"/>
          <a:srcRect l="874" t="943"/>
          <a:stretch/>
        </p:blipFill>
        <p:spPr>
          <a:xfrm>
            <a:off x="1025236" y="64654"/>
            <a:ext cx="10231803" cy="6899564"/>
          </a:xfrm>
          <a:prstGeom prst="rect">
            <a:avLst/>
          </a:prstGeom>
        </p:spPr>
      </p:pic>
    </p:spTree>
    <p:extLst>
      <p:ext uri="{BB962C8B-B14F-4D97-AF65-F5344CB8AC3E}">
        <p14:creationId xmlns:p14="http://schemas.microsoft.com/office/powerpoint/2010/main" val="873119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6727835-AE18-AA95-C97E-2F7DC205CF87}"/>
              </a:ext>
            </a:extLst>
          </p:cNvPr>
          <p:cNvPicPr>
            <a:picLocks noChangeAspect="1"/>
          </p:cNvPicPr>
          <p:nvPr/>
        </p:nvPicPr>
        <p:blipFill>
          <a:blip r:embed="rId3"/>
          <a:srcRect l="2734" t="17643" r="2552"/>
          <a:stretch/>
        </p:blipFill>
        <p:spPr>
          <a:xfrm>
            <a:off x="1" y="-7140"/>
            <a:ext cx="12096520" cy="6950020"/>
          </a:xfrm>
          <a:prstGeom prst="rect">
            <a:avLst/>
          </a:prstGeom>
        </p:spPr>
      </p:pic>
    </p:spTree>
    <p:extLst>
      <p:ext uri="{BB962C8B-B14F-4D97-AF65-F5344CB8AC3E}">
        <p14:creationId xmlns:p14="http://schemas.microsoft.com/office/powerpoint/2010/main" val="2689707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7CE4799-8843-9CDB-0D5F-983B049F14FF}"/>
              </a:ext>
            </a:extLst>
          </p:cNvPr>
          <p:cNvPicPr>
            <a:picLocks noChangeAspect="1"/>
          </p:cNvPicPr>
          <p:nvPr/>
        </p:nvPicPr>
        <p:blipFill>
          <a:blip r:embed="rId3"/>
          <a:srcRect l="1296"/>
          <a:stretch/>
        </p:blipFill>
        <p:spPr>
          <a:xfrm>
            <a:off x="1015999" y="0"/>
            <a:ext cx="10295209" cy="6858000"/>
          </a:xfrm>
          <a:prstGeom prst="rect">
            <a:avLst/>
          </a:prstGeom>
        </p:spPr>
      </p:pic>
    </p:spTree>
    <p:extLst>
      <p:ext uri="{BB962C8B-B14F-4D97-AF65-F5344CB8AC3E}">
        <p14:creationId xmlns:p14="http://schemas.microsoft.com/office/powerpoint/2010/main" val="1411187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BE113D-CD3E-212F-6A6B-7F3E51881D68}"/>
              </a:ext>
            </a:extLst>
          </p:cNvPr>
          <p:cNvPicPr>
            <a:picLocks noChangeAspect="1"/>
          </p:cNvPicPr>
          <p:nvPr/>
        </p:nvPicPr>
        <p:blipFill>
          <a:blip r:embed="rId3"/>
          <a:srcRect r="8030"/>
          <a:stretch/>
        </p:blipFill>
        <p:spPr>
          <a:xfrm>
            <a:off x="0" y="32783"/>
            <a:ext cx="12124132" cy="5961620"/>
          </a:xfrm>
          <a:prstGeom prst="rect">
            <a:avLst/>
          </a:prstGeom>
        </p:spPr>
      </p:pic>
    </p:spTree>
    <p:extLst>
      <p:ext uri="{BB962C8B-B14F-4D97-AF65-F5344CB8AC3E}">
        <p14:creationId xmlns:p14="http://schemas.microsoft.com/office/powerpoint/2010/main" val="616053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B61420-14FD-3DD6-EA63-28E0001D2B21}"/>
              </a:ext>
            </a:extLst>
          </p:cNvPr>
          <p:cNvPicPr>
            <a:picLocks noChangeAspect="1"/>
          </p:cNvPicPr>
          <p:nvPr/>
        </p:nvPicPr>
        <p:blipFill>
          <a:blip r:embed="rId3"/>
          <a:srcRect l="984" r="6516"/>
          <a:stretch/>
        </p:blipFill>
        <p:spPr>
          <a:xfrm>
            <a:off x="0" y="1834033"/>
            <a:ext cx="12281989" cy="4091709"/>
          </a:xfrm>
          <a:prstGeom prst="rect">
            <a:avLst/>
          </a:prstGeom>
        </p:spPr>
      </p:pic>
      <p:pic>
        <p:nvPicPr>
          <p:cNvPr id="4" name="Picture 3">
            <a:extLst>
              <a:ext uri="{FF2B5EF4-FFF2-40B4-BE49-F238E27FC236}">
                <a16:creationId xmlns:a16="http://schemas.microsoft.com/office/drawing/2014/main" id="{32EA038B-4B86-1EFD-E1F0-E369CD9816E7}"/>
              </a:ext>
            </a:extLst>
          </p:cNvPr>
          <p:cNvPicPr>
            <a:picLocks noChangeAspect="1"/>
          </p:cNvPicPr>
          <p:nvPr/>
        </p:nvPicPr>
        <p:blipFill>
          <a:blip r:embed="rId4"/>
          <a:srcRect b="77762"/>
          <a:stretch/>
        </p:blipFill>
        <p:spPr>
          <a:xfrm>
            <a:off x="-22083" y="165253"/>
            <a:ext cx="12125995" cy="1608463"/>
          </a:xfrm>
          <a:prstGeom prst="rect">
            <a:avLst/>
          </a:prstGeom>
        </p:spPr>
      </p:pic>
    </p:spTree>
    <p:extLst>
      <p:ext uri="{BB962C8B-B14F-4D97-AF65-F5344CB8AC3E}">
        <p14:creationId xmlns:p14="http://schemas.microsoft.com/office/powerpoint/2010/main" val="629703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352</TotalTime>
  <Words>538</Words>
  <Application>Microsoft Office PowerPoint</Application>
  <PresentationFormat>Widescreen</PresentationFormat>
  <Paragraphs>65</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mark leonard</dc:creator>
  <cp:lastModifiedBy>Leonard, Mark A CSM USARMY NG NJARNG (USA)</cp:lastModifiedBy>
  <cp:revision>4</cp:revision>
  <cp:lastPrinted>2025-03-06T18:17:39Z</cp:lastPrinted>
  <dcterms:created xsi:type="dcterms:W3CDTF">2025-03-02T15:25:02Z</dcterms:created>
  <dcterms:modified xsi:type="dcterms:W3CDTF">2025-03-06T18:41:14Z</dcterms:modified>
</cp:coreProperties>
</file>